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87" r:id="rId66"/>
    <p:sldId id="322" r:id="rId67"/>
    <p:sldId id="323" r:id="rId68"/>
    <p:sldId id="324" r:id="rId69"/>
    <p:sldId id="325" r:id="rId70"/>
    <p:sldId id="326" r:id="rId71"/>
    <p:sldId id="329" r:id="rId72"/>
    <p:sldId id="330" r:id="rId73"/>
    <p:sldId id="388" r:id="rId74"/>
    <p:sldId id="331" r:id="rId75"/>
    <p:sldId id="327" r:id="rId76"/>
    <p:sldId id="328"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8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9"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95" autoAdjust="0"/>
  </p:normalViewPr>
  <p:slideViewPr>
    <p:cSldViewPr snapToGrid="0">
      <p:cViewPr varScale="1">
        <p:scale>
          <a:sx n="99" d="100"/>
          <a:sy n="99" d="100"/>
        </p:scale>
        <p:origin x="-120" y="-5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printerSettings" Target="printerSettings/printerSettings1.bin"/><Relationship Id="rId131" Type="http://schemas.openxmlformats.org/officeDocument/2006/relationships/presProps" Target="presProps.xml"/><Relationship Id="rId132" Type="http://schemas.openxmlformats.org/officeDocument/2006/relationships/viewProps" Target="viewProps.xml"/><Relationship Id="rId133" Type="http://schemas.openxmlformats.org/officeDocument/2006/relationships/theme" Target="theme/theme1.xml"/><Relationship Id="rId13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5BE4E-CBC8-4330-832F-19B7ED7E5D30}" type="datetimeFigureOut">
              <a:rPr lang="en-US" smtClean="0"/>
              <a:t>4/6/15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C38D6-BB64-4FED-9CA0-6C08C4851214}" type="slidenum">
              <a:rPr lang="en-US" smtClean="0"/>
              <a:t>‹#›</a:t>
            </a:fld>
            <a:endParaRPr lang="en-US"/>
          </a:p>
        </p:txBody>
      </p:sp>
    </p:spTree>
    <p:extLst>
      <p:ext uri="{BB962C8B-B14F-4D97-AF65-F5344CB8AC3E}">
        <p14:creationId xmlns:p14="http://schemas.microsoft.com/office/powerpoint/2010/main" val="249305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1</a:t>
            </a:fld>
            <a:endParaRPr lang="en-US"/>
          </a:p>
        </p:txBody>
      </p:sp>
    </p:spTree>
    <p:extLst>
      <p:ext uri="{BB962C8B-B14F-4D97-AF65-F5344CB8AC3E}">
        <p14:creationId xmlns:p14="http://schemas.microsoft.com/office/powerpoint/2010/main" val="517652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25</a:t>
            </a:fld>
            <a:endParaRPr lang="en-US"/>
          </a:p>
        </p:txBody>
      </p:sp>
    </p:spTree>
    <p:extLst>
      <p:ext uri="{BB962C8B-B14F-4D97-AF65-F5344CB8AC3E}">
        <p14:creationId xmlns:p14="http://schemas.microsoft.com/office/powerpoint/2010/main" val="328605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26</a:t>
            </a:fld>
            <a:endParaRPr lang="en-US"/>
          </a:p>
        </p:txBody>
      </p:sp>
    </p:spTree>
    <p:extLst>
      <p:ext uri="{BB962C8B-B14F-4D97-AF65-F5344CB8AC3E}">
        <p14:creationId xmlns:p14="http://schemas.microsoft.com/office/powerpoint/2010/main" val="44546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27</a:t>
            </a:fld>
            <a:endParaRPr lang="en-US"/>
          </a:p>
        </p:txBody>
      </p:sp>
    </p:spTree>
    <p:extLst>
      <p:ext uri="{BB962C8B-B14F-4D97-AF65-F5344CB8AC3E}">
        <p14:creationId xmlns:p14="http://schemas.microsoft.com/office/powerpoint/2010/main" val="53693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28</a:t>
            </a:fld>
            <a:endParaRPr lang="en-US"/>
          </a:p>
        </p:txBody>
      </p:sp>
    </p:spTree>
    <p:extLst>
      <p:ext uri="{BB962C8B-B14F-4D97-AF65-F5344CB8AC3E}">
        <p14:creationId xmlns:p14="http://schemas.microsoft.com/office/powerpoint/2010/main" val="19422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40</a:t>
            </a:fld>
            <a:endParaRPr lang="en-US" smtClean="0"/>
          </a:p>
        </p:txBody>
      </p:sp>
    </p:spTree>
    <p:extLst>
      <p:ext uri="{BB962C8B-B14F-4D97-AF65-F5344CB8AC3E}">
        <p14:creationId xmlns:p14="http://schemas.microsoft.com/office/powerpoint/2010/main" val="593026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41</a:t>
            </a:fld>
            <a:endParaRPr lang="en-US" smtClean="0"/>
          </a:p>
        </p:txBody>
      </p:sp>
    </p:spTree>
    <p:extLst>
      <p:ext uri="{BB962C8B-B14F-4D97-AF65-F5344CB8AC3E}">
        <p14:creationId xmlns:p14="http://schemas.microsoft.com/office/powerpoint/2010/main" val="108328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42</a:t>
            </a:fld>
            <a:endParaRPr lang="en-US" smtClean="0"/>
          </a:p>
        </p:txBody>
      </p:sp>
    </p:spTree>
    <p:extLst>
      <p:ext uri="{BB962C8B-B14F-4D97-AF65-F5344CB8AC3E}">
        <p14:creationId xmlns:p14="http://schemas.microsoft.com/office/powerpoint/2010/main" val="1254634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43</a:t>
            </a:fld>
            <a:endParaRPr lang="en-US" smtClean="0"/>
          </a:p>
        </p:txBody>
      </p:sp>
    </p:spTree>
    <p:extLst>
      <p:ext uri="{BB962C8B-B14F-4D97-AF65-F5344CB8AC3E}">
        <p14:creationId xmlns:p14="http://schemas.microsoft.com/office/powerpoint/2010/main" val="4239692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44</a:t>
            </a:fld>
            <a:endParaRPr lang="en-US" smtClean="0"/>
          </a:p>
        </p:txBody>
      </p:sp>
    </p:spTree>
    <p:extLst>
      <p:ext uri="{BB962C8B-B14F-4D97-AF65-F5344CB8AC3E}">
        <p14:creationId xmlns:p14="http://schemas.microsoft.com/office/powerpoint/2010/main" val="3078848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35C204-B539-4FBF-B88F-EF82213D098F}" type="slidenum">
              <a:rPr lang="en-US" smtClean="0"/>
              <a:pPr/>
              <a:t>63</a:t>
            </a:fld>
            <a:endParaRPr lang="en-US" dirty="0"/>
          </a:p>
        </p:txBody>
      </p:sp>
    </p:spTree>
    <p:extLst>
      <p:ext uri="{BB962C8B-B14F-4D97-AF65-F5344CB8AC3E}">
        <p14:creationId xmlns:p14="http://schemas.microsoft.com/office/powerpoint/2010/main" val="286355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F1893A-834B-46AB-9213-601E5E005912}" type="slidenum">
              <a:rPr lang="en-US" smtClean="0"/>
              <a:t>2</a:t>
            </a:fld>
            <a:endParaRPr lang="en-US"/>
          </a:p>
        </p:txBody>
      </p:sp>
    </p:spTree>
    <p:extLst>
      <p:ext uri="{BB962C8B-B14F-4D97-AF65-F5344CB8AC3E}">
        <p14:creationId xmlns:p14="http://schemas.microsoft.com/office/powerpoint/2010/main" val="1824026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940E9-3133-4BD4-8290-7716F840AC01}" type="slidenum">
              <a:rPr lang="en-US"/>
              <a:pPr/>
              <a:t>68</a:t>
            </a:fld>
            <a:endParaRPr lang="en-US" dirty="0"/>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75590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940E9-3133-4BD4-8290-7716F840AC01}" type="slidenum">
              <a:rPr lang="en-US"/>
              <a:pPr/>
              <a:t>70</a:t>
            </a:fld>
            <a:endParaRPr lang="en-US" dirty="0"/>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41292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74</a:t>
            </a:fld>
            <a:endParaRPr lang="en-US"/>
          </a:p>
        </p:txBody>
      </p:sp>
    </p:spTree>
    <p:extLst>
      <p:ext uri="{BB962C8B-B14F-4D97-AF65-F5344CB8AC3E}">
        <p14:creationId xmlns:p14="http://schemas.microsoft.com/office/powerpoint/2010/main" val="3038029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1E482-7C95-4202-BB02-8FC23C11D05D}" type="slidenum">
              <a:rPr lang="en-US"/>
              <a:pPr/>
              <a:t>78</a:t>
            </a:fld>
            <a:endParaRPr lang="en-US" dirty="0"/>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71381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79</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14345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1E482-7C95-4202-BB02-8FC23C11D05D}" type="slidenum">
              <a:rPr lang="en-US"/>
              <a:pPr/>
              <a:t>80</a:t>
            </a:fld>
            <a:endParaRPr lang="en-US" dirty="0"/>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43466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82</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42706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1E482-7C95-4202-BB02-8FC23C11D05D}" type="slidenum">
              <a:rPr lang="en-US"/>
              <a:pPr/>
              <a:t>83</a:t>
            </a:fld>
            <a:endParaRPr lang="en-US" dirty="0"/>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48136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17226-E1EC-4842-A042-B3BB3DFA8163}" type="slidenum">
              <a:rPr lang="en-US"/>
              <a:pPr/>
              <a:t>89</a:t>
            </a:fld>
            <a:endParaRPr lang="en-US" dirty="0"/>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16677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6C850-F824-4153-A92D-46EC5336ABD0}" type="slidenum">
              <a:rPr lang="en-US"/>
              <a:pPr/>
              <a:t>92</a:t>
            </a:fld>
            <a:endParaRPr lang="en-US" dirty="0"/>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0217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5</a:t>
            </a:fld>
            <a:endParaRPr lang="en-US"/>
          </a:p>
        </p:txBody>
      </p:sp>
    </p:spTree>
    <p:extLst>
      <p:ext uri="{BB962C8B-B14F-4D97-AF65-F5344CB8AC3E}">
        <p14:creationId xmlns:p14="http://schemas.microsoft.com/office/powerpoint/2010/main" val="1127718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6BD6B-30D7-4CFE-8017-7C53948C997F}" type="slidenum">
              <a:rPr lang="en-US"/>
              <a:pPr/>
              <a:t>94</a:t>
            </a:fld>
            <a:endParaRPr lang="en-US" dirty="0"/>
          </a:p>
        </p:txBody>
      </p:sp>
      <p:sp>
        <p:nvSpPr>
          <p:cNvPr id="1333250" name="Rectangle 2"/>
          <p:cNvSpPr>
            <a:spLocks noGrp="1" noRot="1" noChangeAspect="1" noChangeArrowheads="1" noTextEdit="1"/>
          </p:cNvSpPr>
          <p:nvPr>
            <p:ph type="sldImg"/>
          </p:nvPr>
        </p:nvSpPr>
        <p:spPr>
          <a:ln/>
        </p:spPr>
      </p:sp>
      <p:sp>
        <p:nvSpPr>
          <p:cNvPr id="1333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8923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17226-E1EC-4842-A042-B3BB3DFA8163}" type="slidenum">
              <a:rPr lang="en-US"/>
              <a:pPr/>
              <a:t>95</a:t>
            </a:fld>
            <a:endParaRPr lang="en-US" dirty="0"/>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76956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17226-E1EC-4842-A042-B3BB3DFA8163}" type="slidenum">
              <a:rPr lang="en-US"/>
              <a:pPr/>
              <a:t>96</a:t>
            </a:fld>
            <a:endParaRPr lang="en-US" dirty="0"/>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18960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17226-E1EC-4842-A042-B3BB3DFA8163}" type="slidenum">
              <a:rPr lang="en-US"/>
              <a:pPr/>
              <a:t>97</a:t>
            </a:fld>
            <a:endParaRPr lang="en-US" dirty="0"/>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58331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B8CCE-36F6-4399-B41C-D49A6DD63357}" type="slidenum">
              <a:rPr lang="en-US"/>
              <a:pPr/>
              <a:t>98</a:t>
            </a:fld>
            <a:endParaRPr lang="en-US" dirty="0"/>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5539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8E947-ED44-4A45-9831-7E1E95347561}" type="slidenum">
              <a:rPr lang="en-US"/>
              <a:pPr/>
              <a:t>101</a:t>
            </a:fld>
            <a:endParaRPr lang="en-US" dirty="0"/>
          </a:p>
        </p:txBody>
      </p:sp>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71541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8E947-ED44-4A45-9831-7E1E95347561}" type="slidenum">
              <a:rPr lang="en-US"/>
              <a:pPr/>
              <a:t>102</a:t>
            </a:fld>
            <a:endParaRPr lang="en-US" dirty="0"/>
          </a:p>
        </p:txBody>
      </p:sp>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74464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091D6B-3338-4E82-828F-316ADB59374D}" type="slidenum">
              <a:rPr lang="en-US" altLang="en-US" smtClean="0"/>
              <a:pPr>
                <a:spcBef>
                  <a:spcPct val="0"/>
                </a:spcBef>
              </a:pPr>
              <a:t>109</a:t>
            </a:fld>
            <a:endParaRPr lang="en-US" altLang="en-US" smtClean="0"/>
          </a:p>
        </p:txBody>
      </p:sp>
    </p:spTree>
    <p:extLst>
      <p:ext uri="{BB962C8B-B14F-4D97-AF65-F5344CB8AC3E}">
        <p14:creationId xmlns:p14="http://schemas.microsoft.com/office/powerpoint/2010/main" val="882674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585FA3-F42D-4DB2-A25A-24E9560BEAA4}" type="slidenum">
              <a:rPr lang="en-US" altLang="en-US" smtClean="0"/>
              <a:pPr>
                <a:spcBef>
                  <a:spcPct val="0"/>
                </a:spcBef>
              </a:pPr>
              <a:t>111</a:t>
            </a:fld>
            <a:endParaRPr lang="en-US" altLang="en-US" smtClean="0"/>
          </a:p>
        </p:txBody>
      </p:sp>
    </p:spTree>
    <p:extLst>
      <p:ext uri="{BB962C8B-B14F-4D97-AF65-F5344CB8AC3E}">
        <p14:creationId xmlns:p14="http://schemas.microsoft.com/office/powerpoint/2010/main" val="3651454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29B29F-2228-430F-8580-46D91AEA9919}" type="slidenum">
              <a:rPr lang="en-US" altLang="en-US" smtClean="0"/>
              <a:pPr>
                <a:spcBef>
                  <a:spcPct val="0"/>
                </a:spcBef>
              </a:pPr>
              <a:t>112</a:t>
            </a:fld>
            <a:endParaRPr lang="en-US" altLang="en-US" smtClean="0"/>
          </a:p>
        </p:txBody>
      </p:sp>
    </p:spTree>
    <p:extLst>
      <p:ext uri="{BB962C8B-B14F-4D97-AF65-F5344CB8AC3E}">
        <p14:creationId xmlns:p14="http://schemas.microsoft.com/office/powerpoint/2010/main" val="151582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14</a:t>
            </a:fld>
            <a:endParaRPr lang="en-US"/>
          </a:p>
        </p:txBody>
      </p:sp>
    </p:spTree>
    <p:extLst>
      <p:ext uri="{BB962C8B-B14F-4D97-AF65-F5344CB8AC3E}">
        <p14:creationId xmlns:p14="http://schemas.microsoft.com/office/powerpoint/2010/main" val="173309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DEC67-BBC4-4CBE-8A47-D9E1E42AA595}" type="slidenum">
              <a:rPr lang="en-US"/>
              <a:pPr/>
              <a:t>113</a:t>
            </a:fld>
            <a:endParaRPr lang="en-US" dirty="0"/>
          </a:p>
        </p:txBody>
      </p:sp>
      <p:sp>
        <p:nvSpPr>
          <p:cNvPr id="1336322" name="Rectangle 2"/>
          <p:cNvSpPr>
            <a:spLocks noGrp="1" noRot="1" noChangeAspect="1" noChangeArrowheads="1" noTextEdit="1"/>
          </p:cNvSpPr>
          <p:nvPr>
            <p:ph type="sldImg"/>
          </p:nvPr>
        </p:nvSpPr>
        <p:spPr>
          <a:ln/>
        </p:spPr>
      </p:sp>
      <p:sp>
        <p:nvSpPr>
          <p:cNvPr id="1336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36986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A6877-378C-4FEB-8787-5D435BABDA37}" type="slidenum">
              <a:rPr lang="en-US"/>
              <a:pPr/>
              <a:t>116</a:t>
            </a:fld>
            <a:endParaRPr lang="en-US" dirty="0"/>
          </a:p>
        </p:txBody>
      </p:sp>
      <p:sp>
        <p:nvSpPr>
          <p:cNvPr id="1305602" name="Rectangle 2"/>
          <p:cNvSpPr>
            <a:spLocks noGrp="1" noRot="1" noChangeAspect="1" noChangeArrowheads="1" noTextEdit="1"/>
          </p:cNvSpPr>
          <p:nvPr>
            <p:ph type="sldImg"/>
          </p:nvPr>
        </p:nvSpPr>
        <p:spPr>
          <a:ln/>
        </p:spPr>
      </p:sp>
      <p:sp>
        <p:nvSpPr>
          <p:cNvPr id="1305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19481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B102A-3928-4F90-AD85-B78B72E2FB4E}" type="slidenum">
              <a:rPr lang="en-US"/>
              <a:pPr/>
              <a:t>117</a:t>
            </a:fld>
            <a:endParaRPr lang="en-US" dirty="0"/>
          </a:p>
        </p:txBody>
      </p:sp>
      <p:sp>
        <p:nvSpPr>
          <p:cNvPr id="1326082" name="Rectangle 2"/>
          <p:cNvSpPr>
            <a:spLocks noGrp="1" noRot="1" noChangeAspect="1" noChangeArrowheads="1" noTextEdit="1"/>
          </p:cNvSpPr>
          <p:nvPr>
            <p:ph type="sldImg"/>
          </p:nvPr>
        </p:nvSpPr>
        <p:spPr>
          <a:ln/>
        </p:spPr>
      </p:sp>
      <p:sp>
        <p:nvSpPr>
          <p:cNvPr id="132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8690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E8B5B-8833-4277-BCA8-9235BB8F0AA3}" type="slidenum">
              <a:rPr lang="en-US"/>
              <a:pPr/>
              <a:t>118</a:t>
            </a:fld>
            <a:endParaRPr lang="en-US" dirty="0"/>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58941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B102A-3928-4F90-AD85-B78B72E2FB4E}" type="slidenum">
              <a:rPr lang="en-US"/>
              <a:pPr/>
              <a:t>119</a:t>
            </a:fld>
            <a:endParaRPr lang="en-US" dirty="0"/>
          </a:p>
        </p:txBody>
      </p:sp>
      <p:sp>
        <p:nvSpPr>
          <p:cNvPr id="1326082" name="Rectangle 2"/>
          <p:cNvSpPr>
            <a:spLocks noGrp="1" noRot="1" noChangeAspect="1" noChangeArrowheads="1" noTextEdit="1"/>
          </p:cNvSpPr>
          <p:nvPr>
            <p:ph type="sldImg"/>
          </p:nvPr>
        </p:nvSpPr>
        <p:spPr>
          <a:ln/>
        </p:spPr>
      </p:sp>
      <p:sp>
        <p:nvSpPr>
          <p:cNvPr id="132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03275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E8B5B-8833-4277-BCA8-9235BB8F0AA3}" type="slidenum">
              <a:rPr lang="en-US"/>
              <a:pPr/>
              <a:t>121</a:t>
            </a:fld>
            <a:endParaRPr lang="en-US" dirty="0"/>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7071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6CCC7-A85E-413A-B202-69BAFBD57EBA}" type="slidenum">
              <a:rPr lang="en-US"/>
              <a:pPr/>
              <a:t>122</a:t>
            </a:fld>
            <a:endParaRPr lang="en-US" dirty="0"/>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018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E8B5B-8833-4277-BCA8-9235BB8F0AA3}" type="slidenum">
              <a:rPr lang="en-US"/>
              <a:pPr/>
              <a:t>123</a:t>
            </a:fld>
            <a:endParaRPr lang="en-US" dirty="0"/>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79178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F1893A-834B-46AB-9213-601E5E005912}" type="slidenum">
              <a:rPr lang="en-US" smtClean="0"/>
              <a:t>127</a:t>
            </a:fld>
            <a:endParaRPr lang="en-US"/>
          </a:p>
        </p:txBody>
      </p:sp>
    </p:spTree>
    <p:extLst>
      <p:ext uri="{BB962C8B-B14F-4D97-AF65-F5344CB8AC3E}">
        <p14:creationId xmlns:p14="http://schemas.microsoft.com/office/powerpoint/2010/main" val="136748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15</a:t>
            </a:fld>
            <a:endParaRPr lang="en-US"/>
          </a:p>
        </p:txBody>
      </p:sp>
    </p:spTree>
    <p:extLst>
      <p:ext uri="{BB962C8B-B14F-4D97-AF65-F5344CB8AC3E}">
        <p14:creationId xmlns:p14="http://schemas.microsoft.com/office/powerpoint/2010/main" val="340141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1F1893A-834B-46AB-9213-601E5E005912}" type="slidenum">
              <a:rPr lang="en-US" smtClean="0"/>
              <a:t>19</a:t>
            </a:fld>
            <a:endParaRPr lang="en-US"/>
          </a:p>
        </p:txBody>
      </p:sp>
    </p:spTree>
    <p:extLst>
      <p:ext uri="{BB962C8B-B14F-4D97-AF65-F5344CB8AC3E}">
        <p14:creationId xmlns:p14="http://schemas.microsoft.com/office/powerpoint/2010/main" val="385936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20</a:t>
            </a:fld>
            <a:endParaRPr lang="en-US"/>
          </a:p>
        </p:txBody>
      </p:sp>
    </p:spTree>
    <p:extLst>
      <p:ext uri="{BB962C8B-B14F-4D97-AF65-F5344CB8AC3E}">
        <p14:creationId xmlns:p14="http://schemas.microsoft.com/office/powerpoint/2010/main" val="2252373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21</a:t>
            </a:fld>
            <a:endParaRPr lang="en-US"/>
          </a:p>
        </p:txBody>
      </p:sp>
    </p:spTree>
    <p:extLst>
      <p:ext uri="{BB962C8B-B14F-4D97-AF65-F5344CB8AC3E}">
        <p14:creationId xmlns:p14="http://schemas.microsoft.com/office/powerpoint/2010/main" val="106323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1893A-834B-46AB-9213-601E5E005912}" type="slidenum">
              <a:rPr lang="en-US" smtClean="0"/>
              <a:t>22</a:t>
            </a:fld>
            <a:endParaRPr lang="en-US"/>
          </a:p>
        </p:txBody>
      </p:sp>
    </p:spTree>
    <p:extLst>
      <p:ext uri="{BB962C8B-B14F-4D97-AF65-F5344CB8AC3E}">
        <p14:creationId xmlns:p14="http://schemas.microsoft.com/office/powerpoint/2010/main" val="301285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C03539-AD16-4E65-9CC6-A3961FDC3864}"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418212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03539-AD16-4E65-9CC6-A3961FDC3864}"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386688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03539-AD16-4E65-9CC6-A3961FDC3864}"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263753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03539-AD16-4E65-9CC6-A3961FDC3864}"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400185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03539-AD16-4E65-9CC6-A3961FDC3864}" type="datetimeFigureOut">
              <a:rPr lang="en-US" smtClean="0"/>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41268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C03539-AD16-4E65-9CC6-A3961FDC3864}"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157189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C03539-AD16-4E65-9CC6-A3961FDC3864}" type="datetimeFigureOut">
              <a:rPr lang="en-US" smtClean="0"/>
              <a:t>4/6/15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381638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C03539-AD16-4E65-9CC6-A3961FDC3864}" type="datetimeFigureOut">
              <a:rPr lang="en-US" smtClean="0"/>
              <a:t>4/6/15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173826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03539-AD16-4E65-9CC6-A3961FDC3864}" type="datetimeFigureOut">
              <a:rPr lang="en-US" smtClean="0"/>
              <a:t>4/6/15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381029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03539-AD16-4E65-9CC6-A3961FDC3864}"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318013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03539-AD16-4E65-9CC6-A3961FDC3864}" type="datetimeFigureOut">
              <a:rPr lang="en-US" smtClean="0"/>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C45F5-A1C1-4C42-B423-FDFBFD58DC64}" type="slidenum">
              <a:rPr lang="en-US" smtClean="0"/>
              <a:t>‹#›</a:t>
            </a:fld>
            <a:endParaRPr lang="en-US"/>
          </a:p>
        </p:txBody>
      </p:sp>
    </p:spTree>
    <p:extLst>
      <p:ext uri="{BB962C8B-B14F-4D97-AF65-F5344CB8AC3E}">
        <p14:creationId xmlns:p14="http://schemas.microsoft.com/office/powerpoint/2010/main" val="424738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03539-AD16-4E65-9CC6-A3961FDC3864}" type="datetimeFigureOut">
              <a:rPr lang="en-US" smtClean="0"/>
              <a:t>4/6/15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C45F5-A1C1-4C42-B423-FDFBFD58DC64}" type="slidenum">
              <a:rPr lang="en-US" smtClean="0"/>
              <a:t>‹#›</a:t>
            </a:fld>
            <a:endParaRPr lang="en-US"/>
          </a:p>
        </p:txBody>
      </p:sp>
    </p:spTree>
    <p:extLst>
      <p:ext uri="{BB962C8B-B14F-4D97-AF65-F5344CB8AC3E}">
        <p14:creationId xmlns:p14="http://schemas.microsoft.com/office/powerpoint/2010/main" val="343065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4.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45.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immersion.media.mit.edu/" TargetMode="External"/><Relationship Id="rId4" Type="http://schemas.openxmlformats.org/officeDocument/2006/relationships/hyperlink" Target="http://haveibeenpwned.com/" TargetMode="External"/><Relationship Id="rId1" Type="http://schemas.openxmlformats.org/officeDocument/2006/relationships/slideLayout" Target="../slideLayouts/slideLayout2.xml"/><Relationship Id="rId2" Type="http://schemas.openxmlformats.org/officeDocument/2006/relationships/hyperlink" Target="https://maps.google.com/locationhistory/b/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1" Type="http://schemas.openxmlformats.org/officeDocument/2006/relationships/hyperlink" Target="https://labs.opendns.com/global-network/" TargetMode="External"/><Relationship Id="rId12" Type="http://schemas.openxmlformats.org/officeDocument/2006/relationships/hyperlink" Target="http://ocularwarfare.com/ipew/?allfx=1" TargetMode="External"/><Relationship Id="rId13" Type="http://schemas.openxmlformats.org/officeDocument/2006/relationships/hyperlink" Target="https://www.alienvault.com/open-threat-exchange/dashboard%23/threats/recent"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fireeye.com/cyber-map/threat-map.html" TargetMode="External"/><Relationship Id="rId4" Type="http://schemas.openxmlformats.org/officeDocument/2006/relationships/hyperlink" Target="http://map.ipviking.com/" TargetMode="External"/><Relationship Id="rId5" Type="http://schemas.openxmlformats.org/officeDocument/2006/relationships/hyperlink" Target="http://digitalattackmap.com/" TargetMode="External"/><Relationship Id="rId6" Type="http://schemas.openxmlformats.org/officeDocument/2006/relationships/hyperlink" Target="http://cybermap.kaspersky.com/" TargetMode="External"/><Relationship Id="rId7" Type="http://schemas.openxmlformats.org/officeDocument/2006/relationships/hyperlink" Target="http://globe.cyberfeed.net/" TargetMode="External"/><Relationship Id="rId8" Type="http://schemas.openxmlformats.org/officeDocument/2006/relationships/hyperlink" Target="http://worldmap3.f-secure.com/" TargetMode="External"/><Relationship Id="rId9" Type="http://schemas.openxmlformats.org/officeDocument/2006/relationships/hyperlink" Target="http://www.trendmicro.com/us/security-intelligence/current-threat-activity/global-botnet-map/index.html" TargetMode="External"/><Relationship Id="rId10" Type="http://schemas.openxmlformats.org/officeDocument/2006/relationships/hyperlink" Target="http://www.team-cymru.org/graphs.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passwordstrengthcalculator.org/" TargetMode="External"/><Relationship Id="rId4" Type="http://schemas.openxmlformats.org/officeDocument/2006/relationships/hyperlink" Target="https://www.grc.com/haystack.htm" TargetMode="External"/><Relationship Id="rId5" Type="http://schemas.openxmlformats.org/officeDocument/2006/relationships/hyperlink" Target="http://www.passwordmeter.com/" TargetMode="External"/><Relationship Id="rId1" Type="http://schemas.openxmlformats.org/officeDocument/2006/relationships/slideLayout" Target="../slideLayouts/slideLayout2.xml"/><Relationship Id="rId2" Type="http://schemas.openxmlformats.org/officeDocument/2006/relationships/hyperlink" Target="http://goo.gl/t2krZ"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81.xml.rels><?xml version="1.0" encoding="UTF-8" standalone="yes"?>
<Relationships xmlns="http://schemas.openxmlformats.org/package/2006/relationships"><Relationship Id="rId3" Type="http://schemas.openxmlformats.org/officeDocument/2006/relationships/hyperlink" Target="https://lastpass.com/" TargetMode="External"/><Relationship Id="rId4" Type="http://schemas.openxmlformats.org/officeDocument/2006/relationships/hyperlink" Target="http://www.keepass.info/" TargetMode="External"/><Relationship Id="rId5" Type="http://schemas.openxmlformats.org/officeDocument/2006/relationships/hyperlink" Target="https://agilebits.com/onepassword" TargetMode="External"/><Relationship Id="rId6" Type="http://schemas.openxmlformats.org/officeDocument/2006/relationships/hyperlink" Target="https://www.abine.com/index.html" TargetMode="External"/><Relationship Id="rId7" Type="http://schemas.openxmlformats.org/officeDocument/2006/relationships/hyperlink" Target="https://www.passwordbox.com/" TargetMode="External"/><Relationship Id="rId8" Type="http://schemas.openxmlformats.org/officeDocument/2006/relationships/hyperlink" Target="http://www.roboform.com/" TargetMode="External"/><Relationship Id="rId9" Type="http://schemas.openxmlformats.org/officeDocument/2006/relationships/hyperlink" Target="https://www.stickypassword.com/" TargetMode="External"/><Relationship Id="rId1" Type="http://schemas.openxmlformats.org/officeDocument/2006/relationships/slideLayout" Target="../slideLayouts/slideLayout2.xml"/><Relationship Id="rId2" Type="http://schemas.openxmlformats.org/officeDocument/2006/relationships/hyperlink" Target="https://www.dashlane.com/"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tif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mail.wku.edu/owa/redir.aspx?C=5XVRCzGmpUSKQj1CAz91X8kvZ9nmPdIIsEgc13h5fSeeAquTMiGp3BTuGbGxoWP1oiziwiCQvsc.&amp;URL=http://www.wku.edu/it/security/sc-phishing.php"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urvey.mailfrontier.com/survey/quiztest.cgi" TargetMode="External"/><Relationship Id="rId4" Type="http://schemas.openxmlformats.org/officeDocument/2006/relationships/hyperlink" Target="http://www.antiphishing.org/phishing_archive.html" TargetMode="External"/><Relationship Id="rId5" Type="http://schemas.openxmlformats.org/officeDocument/2006/relationships/hyperlink" Target="http://cups.cs.cmu.edu/antiphishing_phil/" TargetMode="External"/><Relationship Id="rId6" Type="http://schemas.openxmlformats.org/officeDocument/2006/relationships/hyperlink" Target="http://www.paypal.com/us/cgi-bin/webscr?cmd=xpt/cps/securitycenter/antiphishing/CanYouSpotPhishing-outside"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98.xml.rels><?xml version="1.0" encoding="UTF-8" standalone="yes"?>
<Relationships xmlns="http://schemas.openxmlformats.org/package/2006/relationships"><Relationship Id="rId3" Type="http://schemas.openxmlformats.org/officeDocument/2006/relationships/hyperlink" Target="http://www.eicar.org/85-0-Download.html" TargetMode="External"/><Relationship Id="rId4" Type="http://schemas.openxmlformats.org/officeDocument/2006/relationships/hyperlink" Target="http://www.symantec.com/norton/security_response/removaltools.jsp" TargetMode="External"/><Relationship Id="rId5" Type="http://schemas.openxmlformats.org/officeDocument/2006/relationships/hyperlink" Target="http://www.microsoft.com/security/scanner/en-us/default.aspx" TargetMode="External"/><Relationship Id="rId6" Type="http://schemas.openxmlformats.org/officeDocument/2006/relationships/hyperlink" Target="http://secunia.com/vulnerability_scanning/online/"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514" y="1128585"/>
            <a:ext cx="11664778" cy="2066034"/>
          </a:xfrm>
        </p:spPr>
        <p:txBody>
          <a:bodyPr>
            <a:noAutofit/>
          </a:bodyPr>
          <a:lstStyle/>
          <a:p>
            <a:r>
              <a:rPr lang="en-US" dirty="0"/>
              <a:t>Adding Practical Security to Your </a:t>
            </a:r>
            <a:br>
              <a:rPr lang="en-US" dirty="0"/>
            </a:br>
            <a:r>
              <a:rPr lang="en-US" dirty="0"/>
              <a:t>Introduction to Computers </a:t>
            </a:r>
            <a:r>
              <a:rPr lang="en-US" dirty="0" smtClean="0"/>
              <a:t>Course (or CTI 120)</a:t>
            </a:r>
            <a:endParaRPr lang="en-US" dirty="0"/>
          </a:p>
        </p:txBody>
      </p:sp>
      <p:sp>
        <p:nvSpPr>
          <p:cNvPr id="2" name="Subtitle 1"/>
          <p:cNvSpPr>
            <a:spLocks noGrp="1"/>
          </p:cNvSpPr>
          <p:nvPr>
            <p:ph type="subTitle" idx="1"/>
          </p:nvPr>
        </p:nvSpPr>
        <p:spPr>
          <a:xfrm>
            <a:off x="1589903" y="4417584"/>
            <a:ext cx="9144000" cy="1655762"/>
          </a:xfrm>
        </p:spPr>
        <p:txBody>
          <a:bodyPr/>
          <a:lstStyle/>
          <a:p>
            <a:r>
              <a:rPr lang="en-US" dirty="0" smtClean="0"/>
              <a:t>Mark Ciampa</a:t>
            </a:r>
          </a:p>
          <a:p>
            <a:r>
              <a:rPr lang="en-US" dirty="0" smtClean="0"/>
              <a:t>Western Kentucky University</a:t>
            </a:r>
          </a:p>
          <a:p>
            <a:r>
              <a:rPr lang="en-US" dirty="0" smtClean="0"/>
              <a:t>mark.ciampa@wku.edu</a:t>
            </a:r>
            <a:endParaRPr lang="en-US" dirty="0"/>
          </a:p>
        </p:txBody>
      </p:sp>
    </p:spTree>
    <p:extLst>
      <p:ext uri="{BB962C8B-B14F-4D97-AF65-F5344CB8AC3E}">
        <p14:creationId xmlns:p14="http://schemas.microsoft.com/office/powerpoint/2010/main" val="2938740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TurboTax</a:t>
            </a:r>
            <a:endParaRPr lang="en-US" dirty="0"/>
          </a:p>
        </p:txBody>
      </p:sp>
      <p:sp>
        <p:nvSpPr>
          <p:cNvPr id="3" name="Content Placeholder 2"/>
          <p:cNvSpPr>
            <a:spLocks noGrp="1"/>
          </p:cNvSpPr>
          <p:nvPr>
            <p:ph idx="1"/>
          </p:nvPr>
        </p:nvSpPr>
        <p:spPr/>
        <p:txBody>
          <a:bodyPr>
            <a:normAutofit/>
          </a:bodyPr>
          <a:lstStyle/>
          <a:p>
            <a:r>
              <a:rPr lang="en-US" dirty="0"/>
              <a:t>TurboTax </a:t>
            </a:r>
            <a:r>
              <a:rPr lang="en-US" dirty="0" smtClean="0"/>
              <a:t>temporarily suspended transmission </a:t>
            </a:r>
            <a:r>
              <a:rPr lang="en-US" dirty="0"/>
              <a:t>of state e-filed tax returns in response to </a:t>
            </a:r>
            <a:r>
              <a:rPr lang="en-US" dirty="0" smtClean="0"/>
              <a:t>complaints </a:t>
            </a:r>
            <a:r>
              <a:rPr lang="en-US" dirty="0"/>
              <a:t>from consumers who </a:t>
            </a:r>
            <a:r>
              <a:rPr lang="en-US" dirty="0" smtClean="0"/>
              <a:t>found criminals had </a:t>
            </a:r>
            <a:r>
              <a:rPr lang="en-US" dirty="0"/>
              <a:t>already claimed a refund in their </a:t>
            </a:r>
            <a:r>
              <a:rPr lang="en-US" dirty="0" smtClean="0"/>
              <a:t>name</a:t>
            </a:r>
          </a:p>
          <a:p>
            <a:r>
              <a:rPr lang="en-US" dirty="0"/>
              <a:t>C</a:t>
            </a:r>
            <a:r>
              <a:rPr lang="en-US" dirty="0" smtClean="0"/>
              <a:t>riminals use </a:t>
            </a:r>
            <a:r>
              <a:rPr lang="en-US" dirty="0"/>
              <a:t>stolen identity information to file </a:t>
            </a:r>
            <a:r>
              <a:rPr lang="en-US" dirty="0" smtClean="0"/>
              <a:t>fraud</a:t>
            </a:r>
          </a:p>
          <a:p>
            <a:r>
              <a:rPr lang="en-US" dirty="0" smtClean="0"/>
              <a:t>Compromised TurboTax accounts sell for </a:t>
            </a:r>
            <a:r>
              <a:rPr lang="en-US" dirty="0"/>
              <a:t>.0002 </a:t>
            </a:r>
            <a:r>
              <a:rPr lang="en-US" dirty="0" smtClean="0"/>
              <a:t>bitcoins (</a:t>
            </a:r>
            <a:r>
              <a:rPr lang="en-US" b="1" dirty="0" smtClean="0">
                <a:solidFill>
                  <a:srgbClr val="FF0000"/>
                </a:solidFill>
              </a:rPr>
              <a:t>4 cents</a:t>
            </a:r>
            <a:r>
              <a:rPr lang="en-US" dirty="0" smtClean="0"/>
              <a:t>)</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10</a:t>
            </a:fld>
            <a:endParaRPr lang="en-US"/>
          </a:p>
        </p:txBody>
      </p:sp>
    </p:spTree>
    <p:extLst>
      <p:ext uri="{BB962C8B-B14F-4D97-AF65-F5344CB8AC3E}">
        <p14:creationId xmlns:p14="http://schemas.microsoft.com/office/powerpoint/2010/main" val="2781211274"/>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ChangeArrowheads="1"/>
          </p:cNvSpPr>
          <p:nvPr>
            <p:ph type="title"/>
          </p:nvPr>
        </p:nvSpPr>
        <p:spPr/>
        <p:txBody>
          <a:bodyPr>
            <a:noAutofit/>
          </a:bodyPr>
          <a:lstStyle/>
          <a:p>
            <a:pPr algn="ctr"/>
            <a:r>
              <a:rPr lang="en-US" dirty="0"/>
              <a:t>User Account Control (UAC)</a:t>
            </a:r>
          </a:p>
        </p:txBody>
      </p:sp>
      <p:sp>
        <p:nvSpPr>
          <p:cNvPr id="1290243" name="Rectangle 3"/>
          <p:cNvSpPr>
            <a:spLocks noGrp="1" noChangeArrowheads="1"/>
          </p:cNvSpPr>
          <p:nvPr>
            <p:ph idx="1"/>
          </p:nvPr>
        </p:nvSpPr>
        <p:spPr>
          <a:xfrm>
            <a:off x="838200" y="1690689"/>
            <a:ext cx="10515600" cy="4499406"/>
          </a:xfrm>
        </p:spPr>
        <p:txBody>
          <a:bodyPr/>
          <a:lstStyle/>
          <a:p>
            <a:pPr marL="495300" indent="-495300">
              <a:lnSpc>
                <a:spcPct val="80000"/>
              </a:lnSpc>
            </a:pPr>
            <a:r>
              <a:rPr lang="en-US" sz="3600" dirty="0"/>
              <a:t>User attempts to perform task that requires administrative access then prompted for approval or administrator password if standard user</a:t>
            </a:r>
          </a:p>
          <a:p>
            <a:pPr marL="495300" indent="-495300">
              <a:lnSpc>
                <a:spcPct val="80000"/>
              </a:lnSpc>
            </a:pPr>
            <a:r>
              <a:rPr lang="en-US" sz="3600" dirty="0"/>
              <a:t>Displays authentication dialog box  must be answered before continuing</a:t>
            </a:r>
          </a:p>
          <a:p>
            <a:pPr marL="776288" lvl="1" indent="-433388">
              <a:lnSpc>
                <a:spcPct val="80000"/>
              </a:lnSpc>
            </a:pPr>
            <a:r>
              <a:rPr lang="en-US" sz="3600" dirty="0"/>
              <a:t>Administrators - Click Continue or Cancel</a:t>
            </a:r>
          </a:p>
          <a:p>
            <a:pPr marL="776288" lvl="1" indent="-433388">
              <a:lnSpc>
                <a:spcPct val="80000"/>
              </a:lnSpc>
            </a:pPr>
            <a:r>
              <a:rPr lang="en-US" sz="3600" dirty="0"/>
              <a:t>Standard users - Enter admin password </a:t>
            </a:r>
          </a:p>
          <a:p>
            <a:pPr marL="495300" indent="-495300">
              <a:lnSpc>
                <a:spcPct val="80000"/>
              </a:lnSpc>
            </a:pPr>
            <a:endParaRPr lang="en-US" dirty="0"/>
          </a:p>
        </p:txBody>
      </p:sp>
      <p:sp>
        <p:nvSpPr>
          <p:cNvPr id="3" name="Slide Number Placeholder 2"/>
          <p:cNvSpPr>
            <a:spLocks noGrp="1"/>
          </p:cNvSpPr>
          <p:nvPr>
            <p:ph type="sldNum" sz="quarter" idx="12"/>
          </p:nvPr>
        </p:nvSpPr>
        <p:spPr/>
        <p:txBody>
          <a:bodyPr/>
          <a:lstStyle/>
          <a:p>
            <a:fld id="{6B62410F-183D-4B33-A24F-710B6C962C9F}" type="slidenum">
              <a:rPr lang="en-US" smtClean="0"/>
              <a:t>100</a:t>
            </a:fld>
            <a:endParaRPr lang="en-US"/>
          </a:p>
        </p:txBody>
      </p:sp>
    </p:spTree>
    <p:extLst>
      <p:ext uri="{BB962C8B-B14F-4D97-AF65-F5344CB8AC3E}">
        <p14:creationId xmlns:p14="http://schemas.microsoft.com/office/powerpoint/2010/main" val="919772094"/>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20" name="Rectangle 4"/>
          <p:cNvSpPr>
            <a:spLocks noGrp="1" noChangeArrowheads="1"/>
          </p:cNvSpPr>
          <p:nvPr>
            <p:ph type="title"/>
          </p:nvPr>
        </p:nvSpPr>
        <p:spPr/>
        <p:txBody>
          <a:bodyPr>
            <a:normAutofit/>
          </a:bodyPr>
          <a:lstStyle/>
          <a:p>
            <a:pPr algn="ctr"/>
            <a:r>
              <a:rPr lang="en-US" sz="3000" dirty="0"/>
              <a:t>User Account Control (UAC)</a:t>
            </a:r>
          </a:p>
        </p:txBody>
      </p:sp>
      <p:pic>
        <p:nvPicPr>
          <p:cNvPr id="1340422" name="Picture 6" descr="UAC Nag"/>
          <p:cNvPicPr>
            <a:picLocks noGrp="1" noChangeAspect="1" noChangeArrowheads="1"/>
          </p:cNvPicPr>
          <p:nvPr>
            <p:ph idx="1"/>
          </p:nvPr>
        </p:nvPicPr>
        <p:blipFill>
          <a:blip r:embed="rId3" cstate="print"/>
          <a:srcRect/>
          <a:stretch>
            <a:fillRect/>
          </a:stretch>
        </p:blipFill>
        <p:spPr>
          <a:xfrm>
            <a:off x="2489974" y="1690689"/>
            <a:ext cx="7212052" cy="4002522"/>
          </a:xfrm>
          <a:noFill/>
          <a:ln/>
        </p:spPr>
      </p:pic>
      <p:sp>
        <p:nvSpPr>
          <p:cNvPr id="3" name="Slide Number Placeholder 2"/>
          <p:cNvSpPr>
            <a:spLocks noGrp="1"/>
          </p:cNvSpPr>
          <p:nvPr>
            <p:ph type="sldNum" sz="quarter" idx="12"/>
          </p:nvPr>
        </p:nvSpPr>
        <p:spPr/>
        <p:txBody>
          <a:bodyPr/>
          <a:lstStyle/>
          <a:p>
            <a:fld id="{6B62410F-183D-4B33-A24F-710B6C962C9F}" type="slidenum">
              <a:rPr lang="en-US" smtClean="0"/>
              <a:t>101</a:t>
            </a:fld>
            <a:endParaRPr lang="en-US"/>
          </a:p>
        </p:txBody>
      </p:sp>
    </p:spTree>
    <p:extLst>
      <p:ext uri="{BB962C8B-B14F-4D97-AF65-F5344CB8AC3E}">
        <p14:creationId xmlns:p14="http://schemas.microsoft.com/office/powerpoint/2010/main" val="95011674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20" name="Rectangle 4"/>
          <p:cNvSpPr>
            <a:spLocks noGrp="1" noChangeArrowheads="1"/>
          </p:cNvSpPr>
          <p:nvPr>
            <p:ph type="title"/>
          </p:nvPr>
        </p:nvSpPr>
        <p:spPr/>
        <p:txBody>
          <a:bodyPr>
            <a:normAutofit/>
          </a:bodyPr>
          <a:lstStyle/>
          <a:p>
            <a:pPr algn="ctr"/>
            <a:r>
              <a:rPr lang="en-US" sz="3000" dirty="0"/>
              <a:t>User Account Control (UAC)</a:t>
            </a:r>
          </a:p>
        </p:txBody>
      </p:sp>
      <p:pic>
        <p:nvPicPr>
          <p:cNvPr id="7" name="Content Placeholder 6" descr="uactop.JPG"/>
          <p:cNvPicPr>
            <a:picLocks noGrp="1" noChangeAspect="1"/>
          </p:cNvPicPr>
          <p:nvPr>
            <p:ph idx="1"/>
          </p:nvPr>
        </p:nvPicPr>
        <p:blipFill>
          <a:blip r:embed="rId3" cstate="print"/>
          <a:stretch>
            <a:fillRect/>
          </a:stretch>
        </p:blipFill>
        <p:spPr>
          <a:xfrm>
            <a:off x="3136148" y="1690689"/>
            <a:ext cx="5919704" cy="4397274"/>
          </a:xfrm>
        </p:spPr>
      </p:pic>
      <p:sp>
        <p:nvSpPr>
          <p:cNvPr id="3" name="Slide Number Placeholder 2"/>
          <p:cNvSpPr>
            <a:spLocks noGrp="1"/>
          </p:cNvSpPr>
          <p:nvPr>
            <p:ph type="sldNum" sz="quarter" idx="12"/>
          </p:nvPr>
        </p:nvSpPr>
        <p:spPr/>
        <p:txBody>
          <a:bodyPr/>
          <a:lstStyle/>
          <a:p>
            <a:fld id="{6B62410F-183D-4B33-A24F-710B6C962C9F}" type="slidenum">
              <a:rPr lang="en-US" smtClean="0"/>
              <a:t>102</a:t>
            </a:fld>
            <a:endParaRPr lang="en-US"/>
          </a:p>
        </p:txBody>
      </p:sp>
    </p:spTree>
    <p:extLst>
      <p:ext uri="{BB962C8B-B14F-4D97-AF65-F5344CB8AC3E}">
        <p14:creationId xmlns:p14="http://schemas.microsoft.com/office/powerpoint/2010/main" val="382988251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noAutofit/>
          </a:bodyPr>
          <a:lstStyle/>
          <a:p>
            <a:pPr algn="ctr"/>
            <a:r>
              <a:rPr lang="en-US" sz="5400" dirty="0"/>
              <a:t>Using Public Wi-Fi </a:t>
            </a:r>
            <a:r>
              <a:rPr lang="en-US" sz="3600" dirty="0"/>
              <a:t> </a:t>
            </a:r>
          </a:p>
        </p:txBody>
      </p:sp>
      <p:sp>
        <p:nvSpPr>
          <p:cNvPr id="890883" name="Rectangle 3"/>
          <p:cNvSpPr>
            <a:spLocks noGrp="1" noChangeArrowheads="1"/>
          </p:cNvSpPr>
          <p:nvPr>
            <p:ph idx="1"/>
          </p:nvPr>
        </p:nvSpPr>
        <p:spPr/>
        <p:txBody>
          <a:bodyPr/>
          <a:lstStyle/>
          <a:p>
            <a:pPr>
              <a:lnSpc>
                <a:spcPct val="80000"/>
              </a:lnSpc>
            </a:pPr>
            <a:r>
              <a:rPr lang="en-US" sz="4000" dirty="0"/>
              <a:t>Limit type of work (not online banking or sending confidential information)</a:t>
            </a:r>
          </a:p>
          <a:p>
            <a:pPr>
              <a:lnSpc>
                <a:spcPct val="80000"/>
              </a:lnSpc>
            </a:pPr>
            <a:r>
              <a:rPr lang="en-US" sz="4000" dirty="0"/>
              <a:t>Use sites that have digital certificates (encrypts all transmissions)</a:t>
            </a:r>
          </a:p>
        </p:txBody>
      </p:sp>
      <p:sp>
        <p:nvSpPr>
          <p:cNvPr id="2" name="Slide Number Placeholder 1"/>
          <p:cNvSpPr>
            <a:spLocks noGrp="1"/>
          </p:cNvSpPr>
          <p:nvPr>
            <p:ph type="sldNum" sz="quarter" idx="12"/>
          </p:nvPr>
        </p:nvSpPr>
        <p:spPr/>
        <p:txBody>
          <a:bodyPr/>
          <a:lstStyle/>
          <a:p>
            <a:fld id="{02533F8D-47F8-4C4C-8C0B-19BAF0554DAA}" type="slidenum">
              <a:rPr lang="en-US" smtClean="0"/>
              <a:pPr/>
              <a:t>103</a:t>
            </a:fld>
            <a:endParaRPr lang="en-US"/>
          </a:p>
        </p:txBody>
      </p:sp>
    </p:spTree>
    <p:extLst>
      <p:ext uri="{BB962C8B-B14F-4D97-AF65-F5344CB8AC3E}">
        <p14:creationId xmlns:p14="http://schemas.microsoft.com/office/powerpoint/2010/main" val="1117138988"/>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5400" dirty="0"/>
              <a:t>Understand Certificates</a:t>
            </a:r>
          </a:p>
        </p:txBody>
      </p:sp>
      <p:sp>
        <p:nvSpPr>
          <p:cNvPr id="7171" name="Rectangle 3"/>
          <p:cNvSpPr>
            <a:spLocks noGrp="1" noChangeArrowheads="1"/>
          </p:cNvSpPr>
          <p:nvPr>
            <p:ph idx="1"/>
          </p:nvPr>
        </p:nvSpPr>
        <p:spPr>
          <a:ln/>
        </p:spPr>
        <p:txBody>
          <a:bodyPr/>
          <a:lstStyle/>
          <a:p>
            <a:endParaRPr lang="en-US" sz="2000" dirty="0"/>
          </a:p>
        </p:txBody>
      </p:sp>
      <p:sp>
        <p:nvSpPr>
          <p:cNvPr id="4" name="Slide Number Placeholder 3"/>
          <p:cNvSpPr>
            <a:spLocks noGrp="1"/>
          </p:cNvSpPr>
          <p:nvPr>
            <p:ph type="sldNum" sz="quarter" idx="12"/>
          </p:nvPr>
        </p:nvSpPr>
        <p:spPr>
          <a:xfrm>
            <a:off x="8305800" y="6324600"/>
            <a:ext cx="1905000" cy="457200"/>
          </a:xfrm>
          <a:prstGeom prst="rect">
            <a:avLst/>
          </a:prstGeom>
        </p:spPr>
        <p:txBody>
          <a:bodyPr/>
          <a:lstStyle/>
          <a:p>
            <a:fld id="{489264B3-337E-44E0-BC89-34B7688284F5}" type="slidenum">
              <a:rPr lang="en-US" smtClean="0"/>
              <a:pPr/>
              <a:t>104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727" y="1740830"/>
            <a:ext cx="4136993" cy="4716945"/>
          </a:xfrm>
          <a:prstGeom prst="rect">
            <a:avLst/>
          </a:prstGeom>
        </p:spPr>
      </p:pic>
    </p:spTree>
    <p:extLst>
      <p:ext uri="{BB962C8B-B14F-4D97-AF65-F5344CB8AC3E}">
        <p14:creationId xmlns:p14="http://schemas.microsoft.com/office/powerpoint/2010/main" val="326237287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4050" dirty="0"/>
              <a:t>Understand Indicators</a:t>
            </a:r>
          </a:p>
        </p:txBody>
      </p:sp>
      <p:sp>
        <p:nvSpPr>
          <p:cNvPr id="7171" name="Rectangle 3"/>
          <p:cNvSpPr>
            <a:spLocks noGrp="1" noChangeArrowheads="1"/>
          </p:cNvSpPr>
          <p:nvPr>
            <p:ph idx="1"/>
          </p:nvPr>
        </p:nvSpPr>
        <p:spPr>
          <a:ln/>
        </p:spPr>
        <p:txBody>
          <a:bodyPr>
            <a:normAutofit/>
          </a:bodyPr>
          <a:lstStyle/>
          <a:p>
            <a:r>
              <a:rPr lang="en-US" dirty="0" smtClean="0"/>
              <a:t>No secure connection so don’t enter sensitive information, </a:t>
            </a:r>
            <a:r>
              <a:rPr lang="en-US" dirty="0"/>
              <a:t>such as usernames and </a:t>
            </a:r>
            <a:r>
              <a:rPr lang="en-US" dirty="0" smtClean="0"/>
              <a:t>passwords</a:t>
            </a:r>
          </a:p>
          <a:p>
            <a:r>
              <a:rPr lang="en-US" dirty="0" smtClean="0"/>
              <a:t>Successfully </a:t>
            </a:r>
            <a:r>
              <a:rPr lang="en-US" dirty="0"/>
              <a:t>established a secure connection with the site </a:t>
            </a:r>
            <a:endParaRPr lang="en-US" dirty="0" smtClean="0"/>
          </a:p>
          <a:p>
            <a:r>
              <a:rPr lang="en-US" dirty="0" smtClean="0"/>
              <a:t>Detected </a:t>
            </a:r>
            <a:r>
              <a:rPr lang="en-US" dirty="0"/>
              <a:t>insecure content on the </a:t>
            </a:r>
            <a:r>
              <a:rPr lang="en-US" dirty="0" smtClean="0"/>
              <a:t>page; be </a:t>
            </a:r>
            <a:r>
              <a:rPr lang="en-US" dirty="0"/>
              <a:t>careful </a:t>
            </a:r>
            <a:r>
              <a:rPr lang="en-US" dirty="0" smtClean="0"/>
              <a:t>entering </a:t>
            </a:r>
            <a:r>
              <a:rPr lang="en-US" dirty="0"/>
              <a:t>sensitive </a:t>
            </a:r>
            <a:r>
              <a:rPr lang="en-US" dirty="0" smtClean="0"/>
              <a:t>information</a:t>
            </a:r>
          </a:p>
          <a:p>
            <a:r>
              <a:rPr lang="en-US" dirty="0" smtClean="0"/>
              <a:t>Detected </a:t>
            </a:r>
            <a:r>
              <a:rPr lang="en-US" dirty="0"/>
              <a:t>either high-risk insecure content on the page or problems with the site’s </a:t>
            </a:r>
            <a:r>
              <a:rPr lang="en-US" dirty="0" smtClean="0"/>
              <a:t>certificate; don’t </a:t>
            </a:r>
            <a:r>
              <a:rPr lang="en-US" dirty="0"/>
              <a:t>enter sensitive </a:t>
            </a:r>
            <a:r>
              <a:rPr lang="en-US" dirty="0" smtClean="0"/>
              <a:t>information</a:t>
            </a:r>
          </a:p>
          <a:p>
            <a:pPr marL="0" indent="0">
              <a:buNone/>
            </a:pPr>
            <a:endParaRPr lang="en-US" dirty="0" smtClean="0"/>
          </a:p>
        </p:txBody>
      </p:sp>
      <p:sp>
        <p:nvSpPr>
          <p:cNvPr id="4" name="Slide Number Placeholder 3"/>
          <p:cNvSpPr>
            <a:spLocks noGrp="1"/>
          </p:cNvSpPr>
          <p:nvPr>
            <p:ph type="sldNum" sz="quarter" idx="12"/>
          </p:nvPr>
        </p:nvSpPr>
        <p:spPr>
          <a:xfrm>
            <a:off x="7753350" y="5600700"/>
            <a:ext cx="1428750" cy="342900"/>
          </a:xfrm>
          <a:prstGeom prst="rect">
            <a:avLst/>
          </a:prstGeom>
        </p:spPr>
        <p:txBody>
          <a:bodyPr/>
          <a:lstStyle/>
          <a:p>
            <a:fld id="{489264B3-337E-44E0-BC89-34B7688284F5}" type="slidenum">
              <a:rPr lang="en-US" smtClean="0"/>
              <a:pPr/>
              <a:t>105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434" y="5704681"/>
            <a:ext cx="1493044" cy="60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6" y="5713821"/>
            <a:ext cx="1400175" cy="60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350" y="5632847"/>
            <a:ext cx="1421606" cy="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412" y="5683249"/>
            <a:ext cx="528638"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836835"/>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Security Person’s Approach</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882" y="1700369"/>
            <a:ext cx="2383544" cy="4476594"/>
          </a:xfrm>
        </p:spPr>
      </p:pic>
      <p:sp>
        <p:nvSpPr>
          <p:cNvPr id="5" name="Slide Number Placeholder 4"/>
          <p:cNvSpPr>
            <a:spLocks noGrp="1"/>
          </p:cNvSpPr>
          <p:nvPr>
            <p:ph type="sldNum" sz="quarter" idx="12"/>
          </p:nvPr>
        </p:nvSpPr>
        <p:spPr/>
        <p:txBody>
          <a:bodyPr/>
          <a:lstStyle/>
          <a:p>
            <a:fld id="{6B62410F-183D-4B33-A24F-710B6C962C9F}" type="slidenum">
              <a:rPr lang="en-US" smtClean="0"/>
              <a:t>106</a:t>
            </a:fld>
            <a:endParaRPr lang="en-US"/>
          </a:p>
        </p:txBody>
      </p:sp>
    </p:spTree>
    <p:extLst>
      <p:ext uri="{BB962C8B-B14F-4D97-AF65-F5344CB8AC3E}">
        <p14:creationId xmlns:p14="http://schemas.microsoft.com/office/powerpoint/2010/main" val="1455204665"/>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5400" dirty="0"/>
              <a:t>Security Person’s Approach</a:t>
            </a:r>
          </a:p>
        </p:txBody>
      </p:sp>
      <p:sp>
        <p:nvSpPr>
          <p:cNvPr id="7171" name="Rectangle 3"/>
          <p:cNvSpPr>
            <a:spLocks noGrp="1" noChangeArrowheads="1"/>
          </p:cNvSpPr>
          <p:nvPr>
            <p:ph idx="1"/>
          </p:nvPr>
        </p:nvSpPr>
        <p:spPr>
          <a:ln/>
        </p:spPr>
        <p:txBody>
          <a:bodyPr/>
          <a:lstStyle/>
          <a:p>
            <a:endParaRPr lang="en-US" sz="2000" dirty="0"/>
          </a:p>
        </p:txBody>
      </p:sp>
      <p:sp>
        <p:nvSpPr>
          <p:cNvPr id="4" name="Slide Number Placeholder 3"/>
          <p:cNvSpPr>
            <a:spLocks noGrp="1"/>
          </p:cNvSpPr>
          <p:nvPr>
            <p:ph type="sldNum" sz="quarter" idx="12"/>
          </p:nvPr>
        </p:nvSpPr>
        <p:spPr>
          <a:xfrm>
            <a:off x="8305800" y="6324600"/>
            <a:ext cx="1905000" cy="457200"/>
          </a:xfrm>
          <a:prstGeom prst="rect">
            <a:avLst/>
          </a:prstGeom>
        </p:spPr>
        <p:txBody>
          <a:bodyPr/>
          <a:lstStyle/>
          <a:p>
            <a:fld id="{489264B3-337E-44E0-BC89-34B7688284F5}" type="slidenum">
              <a:rPr lang="en-US" smtClean="0"/>
              <a:pPr/>
              <a:t>107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790" y="1731158"/>
            <a:ext cx="3468210" cy="4333143"/>
          </a:xfrm>
          <a:prstGeom prst="rect">
            <a:avLst/>
          </a:prstGeom>
        </p:spPr>
      </p:pic>
    </p:spTree>
    <p:extLst>
      <p:ext uri="{BB962C8B-B14F-4D97-AF65-F5344CB8AC3E}">
        <p14:creationId xmlns:p14="http://schemas.microsoft.com/office/powerpoint/2010/main" val="1422743882"/>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Security Person’s Approach</a:t>
            </a:r>
            <a:endParaRPr lang="en-US" dirty="0"/>
          </a:p>
        </p:txBody>
      </p:sp>
      <p:sp>
        <p:nvSpPr>
          <p:cNvPr id="3" name="Content Placeholder 2"/>
          <p:cNvSpPr>
            <a:spLocks noGrp="1"/>
          </p:cNvSpPr>
          <p:nvPr>
            <p:ph idx="1"/>
          </p:nvPr>
        </p:nvSpPr>
        <p:spPr/>
        <p:txBody>
          <a:bodyPr>
            <a:normAutofit/>
          </a:bodyPr>
          <a:lstStyle/>
          <a:p>
            <a:r>
              <a:rPr lang="en-US" dirty="0" smtClean="0"/>
              <a:t>Confusing Names: "certificate“, "</a:t>
            </a:r>
            <a:r>
              <a:rPr lang="en-US" dirty="0"/>
              <a:t>HTTPS </a:t>
            </a:r>
            <a:r>
              <a:rPr lang="en-US" dirty="0" smtClean="0"/>
              <a:t>certificate“, “encryption certificate“, "</a:t>
            </a:r>
            <a:r>
              <a:rPr lang="en-US" dirty="0"/>
              <a:t>security </a:t>
            </a:r>
            <a:r>
              <a:rPr lang="en-US" dirty="0" smtClean="0"/>
              <a:t>certificate“</a:t>
            </a:r>
          </a:p>
          <a:p>
            <a:r>
              <a:rPr lang="en-US" dirty="0" smtClean="0"/>
              <a:t>Any </a:t>
            </a:r>
            <a:r>
              <a:rPr lang="en-US" dirty="0"/>
              <a:t>Certificate Authority (CA) can vouch for any </a:t>
            </a:r>
            <a:r>
              <a:rPr lang="en-US" dirty="0" smtClean="0"/>
              <a:t>website</a:t>
            </a:r>
          </a:p>
          <a:p>
            <a:r>
              <a:rPr lang="en-US" dirty="0" smtClean="0"/>
              <a:t>Hundreds </a:t>
            </a:r>
            <a:r>
              <a:rPr lang="en-US" dirty="0"/>
              <a:t>of </a:t>
            </a:r>
            <a:r>
              <a:rPr lang="en-US" dirty="0" smtClean="0"/>
              <a:t>CAs and each has </a:t>
            </a:r>
            <a:r>
              <a:rPr lang="en-US" dirty="0"/>
              <a:t>sub-contractors </a:t>
            </a:r>
            <a:r>
              <a:rPr lang="en-US" dirty="0" smtClean="0"/>
              <a:t>also </a:t>
            </a:r>
            <a:r>
              <a:rPr lang="en-US" dirty="0"/>
              <a:t>issue </a:t>
            </a:r>
            <a:r>
              <a:rPr lang="en-US" dirty="0" smtClean="0"/>
              <a:t>certificates: who are </a:t>
            </a:r>
            <a:r>
              <a:rPr lang="en-US" dirty="0" err="1"/>
              <a:t>GeoTrust</a:t>
            </a:r>
            <a:r>
              <a:rPr lang="en-US" dirty="0"/>
              <a:t>, Entrust, </a:t>
            </a:r>
            <a:r>
              <a:rPr lang="en-US" dirty="0" err="1"/>
              <a:t>USERTrust</a:t>
            </a:r>
            <a:r>
              <a:rPr lang="en-US" dirty="0"/>
              <a:t>, GTE </a:t>
            </a:r>
            <a:r>
              <a:rPr lang="en-US" dirty="0" err="1"/>
              <a:t>CyberTrust</a:t>
            </a:r>
            <a:r>
              <a:rPr lang="en-US" dirty="0"/>
              <a:t>, </a:t>
            </a:r>
            <a:r>
              <a:rPr lang="en-US" dirty="0" err="1"/>
              <a:t>Starfield</a:t>
            </a:r>
            <a:r>
              <a:rPr lang="en-US" dirty="0"/>
              <a:t>, </a:t>
            </a:r>
            <a:r>
              <a:rPr lang="en-US" dirty="0" err="1"/>
              <a:t>CertPlus</a:t>
            </a:r>
            <a:r>
              <a:rPr lang="en-US" dirty="0"/>
              <a:t>, </a:t>
            </a:r>
            <a:r>
              <a:rPr lang="en-US" dirty="0" err="1" smtClean="0"/>
              <a:t>DigiCert</a:t>
            </a:r>
            <a:r>
              <a:rPr lang="en-US" dirty="0" smtClean="0"/>
              <a:t>,  </a:t>
            </a:r>
            <a:r>
              <a:rPr lang="en-US" dirty="0" err="1" smtClean="0"/>
              <a:t>Thawte</a:t>
            </a:r>
            <a:r>
              <a:rPr lang="en-US" dirty="0" smtClean="0"/>
              <a:t>—and Hong </a:t>
            </a:r>
            <a:r>
              <a:rPr lang="en-US" dirty="0"/>
              <a:t>Kong Post Office is a trusted Certificate </a:t>
            </a:r>
            <a:r>
              <a:rPr lang="en-US" dirty="0" smtClean="0"/>
              <a:t>Authority!</a:t>
            </a:r>
          </a:p>
          <a:p>
            <a:r>
              <a:rPr lang="en-US" dirty="0" smtClean="0"/>
              <a:t>Firefox, Chrome, IE, Opera, Vivaldi, Safari all have different ways to view certificates</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108</a:t>
            </a:fld>
            <a:endParaRPr lang="en-US"/>
          </a:p>
        </p:txBody>
      </p:sp>
    </p:spTree>
    <p:extLst>
      <p:ext uri="{BB962C8B-B14F-4D97-AF65-F5344CB8AC3E}">
        <p14:creationId xmlns:p14="http://schemas.microsoft.com/office/powerpoint/2010/main" val="4245488166"/>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a:bodyPr>
          <a:lstStyle/>
          <a:p>
            <a:r>
              <a:rPr lang="en-US" altLang="en-US" smtClean="0"/>
              <a:t>Asymmetric Cryptographic Algorithms</a:t>
            </a:r>
          </a:p>
        </p:txBody>
      </p:sp>
      <p:sp>
        <p:nvSpPr>
          <p:cNvPr id="71683" name="Content Placeholder 2"/>
          <p:cNvSpPr>
            <a:spLocks noGrp="1"/>
          </p:cNvSpPr>
          <p:nvPr>
            <p:ph idx="1"/>
          </p:nvPr>
        </p:nvSpPr>
        <p:spPr/>
        <p:txBody>
          <a:bodyPr/>
          <a:lstStyle/>
          <a:p>
            <a:r>
              <a:rPr lang="en-US" altLang="en-US" smtClean="0"/>
              <a:t>Weakness of symmetric algorithms: distributing and maintaining a secure single key among multiple users distributed geographically</a:t>
            </a:r>
          </a:p>
          <a:p>
            <a:r>
              <a:rPr lang="en-US" altLang="en-US" b="1" smtClean="0"/>
              <a:t>Asymmetric cryptographic algorithms (public key cryptography) </a:t>
            </a:r>
            <a:r>
              <a:rPr lang="en-US" altLang="en-US" smtClean="0"/>
              <a:t>- Uses two keys instead of only one</a:t>
            </a:r>
          </a:p>
          <a:p>
            <a:r>
              <a:rPr lang="en-US" altLang="en-US" smtClean="0"/>
              <a:t>Keys are mathematically related:</a:t>
            </a:r>
          </a:p>
          <a:p>
            <a:pPr lvl="1"/>
            <a:r>
              <a:rPr lang="en-US" altLang="en-US" b="1" smtClean="0"/>
              <a:t>Public key</a:t>
            </a:r>
            <a:r>
              <a:rPr lang="en-US" altLang="en-US" smtClean="0"/>
              <a:t> - Known to everyone and can be freely distributed</a:t>
            </a:r>
          </a:p>
          <a:p>
            <a:pPr lvl="1"/>
            <a:r>
              <a:rPr lang="en-US" altLang="en-US" b="1" smtClean="0"/>
              <a:t>Private key</a:t>
            </a:r>
            <a:r>
              <a:rPr lang="en-US" altLang="en-US" smtClean="0"/>
              <a:t> - Known only to the individual to whom it belongs</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41F464-D288-4B7E-97CD-ABBEDBAFD33A}" type="slidenum">
              <a:rPr lang="en-US" altLang="en-US" sz="1400"/>
              <a:pPr>
                <a:spcBef>
                  <a:spcPct val="0"/>
                </a:spcBef>
                <a:buFontTx/>
                <a:buNone/>
              </a:pPr>
              <a:t>109</a:t>
            </a:fld>
            <a:endParaRPr lang="en-US" altLang="en-US" sz="1400"/>
          </a:p>
        </p:txBody>
      </p:sp>
    </p:spTree>
    <p:extLst>
      <p:ext uri="{BB962C8B-B14F-4D97-AF65-F5344CB8AC3E}">
        <p14:creationId xmlns:p14="http://schemas.microsoft.com/office/powerpoint/2010/main" val="33153937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699" y="93275"/>
            <a:ext cx="10384602" cy="6551973"/>
          </a:xfrm>
        </p:spPr>
      </p:pic>
      <p:sp>
        <p:nvSpPr>
          <p:cNvPr id="5" name="Slide Number Placeholder 4"/>
          <p:cNvSpPr>
            <a:spLocks noGrp="1"/>
          </p:cNvSpPr>
          <p:nvPr>
            <p:ph type="sldNum" sz="quarter" idx="12"/>
          </p:nvPr>
        </p:nvSpPr>
        <p:spPr/>
        <p:txBody>
          <a:bodyPr/>
          <a:lstStyle/>
          <a:p>
            <a:fld id="{6B62410F-183D-4B33-A24F-710B6C962C9F}" type="slidenum">
              <a:rPr lang="en-US" smtClean="0"/>
              <a:t>11</a:t>
            </a:fld>
            <a:endParaRPr lang="en-US"/>
          </a:p>
        </p:txBody>
      </p:sp>
    </p:spTree>
    <p:extLst>
      <p:ext uri="{BB962C8B-B14F-4D97-AF65-F5344CB8AC3E}">
        <p14:creationId xmlns:p14="http://schemas.microsoft.com/office/powerpoint/2010/main" val="2032463156"/>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a:bodyPr>
          <a:lstStyle/>
          <a:p>
            <a:r>
              <a:rPr lang="en-US" altLang="en-US" dirty="0" smtClean="0"/>
              <a:t>Asymmetric (Public Key) Cryptography </a:t>
            </a:r>
          </a:p>
        </p:txBody>
      </p:sp>
      <p:pic>
        <p:nvPicPr>
          <p:cNvPr id="7373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1274" y="1783036"/>
            <a:ext cx="5154227" cy="4314713"/>
          </a:xfrm>
        </p:spPr>
      </p:pic>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7373D8F-C06E-4967-B0DE-79C706718B1C}" type="slidenum">
              <a:rPr lang="en-US" altLang="en-US" sz="1400"/>
              <a:pPr>
                <a:spcBef>
                  <a:spcPct val="0"/>
                </a:spcBef>
                <a:buFontTx/>
                <a:buNone/>
              </a:pPr>
              <a:t>110</a:t>
            </a:fld>
            <a:endParaRPr lang="en-US" altLang="en-US" sz="1400"/>
          </a:p>
        </p:txBody>
      </p:sp>
    </p:spTree>
    <p:extLst>
      <p:ext uri="{BB962C8B-B14F-4D97-AF65-F5344CB8AC3E}">
        <p14:creationId xmlns:p14="http://schemas.microsoft.com/office/powerpoint/2010/main" val="3151076355"/>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Autofit/>
          </a:bodyPr>
          <a:lstStyle/>
          <a:p>
            <a:pPr algn="ctr"/>
            <a:r>
              <a:rPr lang="en-US" altLang="en-US" sz="3200" dirty="0"/>
              <a:t>Asymmetric Cryptographic Algorithm Principles</a:t>
            </a:r>
          </a:p>
        </p:txBody>
      </p:sp>
      <p:sp>
        <p:nvSpPr>
          <p:cNvPr id="74755" name="Content Placeholder 2"/>
          <p:cNvSpPr>
            <a:spLocks noGrp="1"/>
          </p:cNvSpPr>
          <p:nvPr>
            <p:ph idx="1"/>
          </p:nvPr>
        </p:nvSpPr>
        <p:spPr/>
        <p:txBody>
          <a:bodyPr>
            <a:normAutofit/>
          </a:bodyPr>
          <a:lstStyle/>
          <a:p>
            <a:r>
              <a:rPr lang="en-US" altLang="en-US" sz="3200" dirty="0"/>
              <a:t>Important principles</a:t>
            </a:r>
          </a:p>
          <a:p>
            <a:pPr lvl="1"/>
            <a:r>
              <a:rPr lang="en-US" altLang="en-US" sz="3200" dirty="0"/>
              <a:t>Key pairs – Requires pair of keys</a:t>
            </a:r>
          </a:p>
          <a:p>
            <a:pPr lvl="1"/>
            <a:r>
              <a:rPr lang="en-US" altLang="en-US" sz="3200" dirty="0"/>
              <a:t>Public key – Do not need to be protected</a:t>
            </a:r>
          </a:p>
          <a:p>
            <a:pPr lvl="1"/>
            <a:r>
              <a:rPr lang="en-US" altLang="en-US" sz="3200" dirty="0"/>
              <a:t>Private key – Must be kept confidential</a:t>
            </a:r>
          </a:p>
          <a:p>
            <a:pPr lvl="1"/>
            <a:r>
              <a:rPr lang="en-US" altLang="en-US" sz="3200" dirty="0"/>
              <a:t>Both directions - Document encrypted with public key can be decrypted with corresponding private key (and document encrypted with private key can be decrypted with public key)</a:t>
            </a:r>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82DEDA6-DED3-49F1-BB7E-C13A3DF48961}" type="slidenum">
              <a:rPr lang="en-US" altLang="en-US" sz="1400"/>
              <a:pPr>
                <a:spcBef>
                  <a:spcPct val="0"/>
                </a:spcBef>
                <a:buFontTx/>
                <a:buNone/>
              </a:pPr>
              <a:t>111</a:t>
            </a:fld>
            <a:endParaRPr lang="en-US" altLang="en-US" sz="1400"/>
          </a:p>
        </p:txBody>
      </p:sp>
    </p:spTree>
    <p:extLst>
      <p:ext uri="{BB962C8B-B14F-4D97-AF65-F5344CB8AC3E}">
        <p14:creationId xmlns:p14="http://schemas.microsoft.com/office/powerpoint/2010/main" val="2606880105"/>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algn="ctr"/>
            <a:r>
              <a:rPr lang="en-US" altLang="en-US" dirty="0" smtClean="0"/>
              <a:t>Duties of CA</a:t>
            </a:r>
          </a:p>
        </p:txBody>
      </p:sp>
      <p:sp>
        <p:nvSpPr>
          <p:cNvPr id="30723" name="Content Placeholder 2"/>
          <p:cNvSpPr>
            <a:spLocks noGrp="1"/>
          </p:cNvSpPr>
          <p:nvPr>
            <p:ph idx="1"/>
          </p:nvPr>
        </p:nvSpPr>
        <p:spPr/>
        <p:txBody>
          <a:bodyPr/>
          <a:lstStyle/>
          <a:p>
            <a:r>
              <a:rPr lang="en-US" altLang="en-US" dirty="0" smtClean="0"/>
              <a:t>Duties of CA:</a:t>
            </a:r>
          </a:p>
          <a:p>
            <a:pPr lvl="1"/>
            <a:r>
              <a:rPr lang="en-US" altLang="en-US" dirty="0" smtClean="0"/>
              <a:t>Generate, issue, an distribute public key certificates</a:t>
            </a:r>
          </a:p>
          <a:p>
            <a:pPr lvl="1"/>
            <a:r>
              <a:rPr lang="en-US" altLang="en-US" dirty="0" smtClean="0"/>
              <a:t>Distribute CA certificates</a:t>
            </a:r>
          </a:p>
          <a:p>
            <a:pPr lvl="1"/>
            <a:r>
              <a:rPr lang="en-US" altLang="en-US" dirty="0" smtClean="0"/>
              <a:t>Generate and publish certificate status information</a:t>
            </a:r>
          </a:p>
          <a:p>
            <a:pPr lvl="1"/>
            <a:r>
              <a:rPr lang="en-US" altLang="en-US" dirty="0" smtClean="0"/>
              <a:t>Provide a means for subscribers to request revocation</a:t>
            </a:r>
          </a:p>
          <a:p>
            <a:pPr lvl="1"/>
            <a:r>
              <a:rPr lang="en-US" altLang="en-US" dirty="0" smtClean="0"/>
              <a:t>Revoke public-key certificates</a:t>
            </a:r>
          </a:p>
          <a:p>
            <a:pPr lvl="1"/>
            <a:r>
              <a:rPr lang="en-US" altLang="en-US" dirty="0" smtClean="0"/>
              <a:t>Maintain security, availability, and continuity of certificate issuance signing functions.</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73402D-F93A-4714-97BE-8E61673A6AFB}" type="slidenum">
              <a:rPr lang="en-US" altLang="en-US" sz="1400"/>
              <a:pPr>
                <a:spcBef>
                  <a:spcPct val="0"/>
                </a:spcBef>
                <a:buFontTx/>
                <a:buNone/>
              </a:pPr>
              <a:t>112</a:t>
            </a:fld>
            <a:endParaRPr lang="en-US" altLang="en-US" sz="1400"/>
          </a:p>
        </p:txBody>
      </p:sp>
    </p:spTree>
    <p:extLst>
      <p:ext uri="{BB962C8B-B14F-4D97-AF65-F5344CB8AC3E}">
        <p14:creationId xmlns:p14="http://schemas.microsoft.com/office/powerpoint/2010/main" val="365291905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2"/>
          <p:cNvSpPr>
            <a:spLocks noGrp="1" noChangeArrowheads="1"/>
          </p:cNvSpPr>
          <p:nvPr>
            <p:ph type="title"/>
          </p:nvPr>
        </p:nvSpPr>
        <p:spPr/>
        <p:txBody>
          <a:bodyPr>
            <a:normAutofit/>
          </a:bodyPr>
          <a:lstStyle/>
          <a:p>
            <a:pPr algn="ctr"/>
            <a:r>
              <a:rPr lang="en-US" sz="5400" dirty="0"/>
              <a:t>Beware of Imposters</a:t>
            </a:r>
          </a:p>
        </p:txBody>
      </p:sp>
      <p:sp>
        <p:nvSpPr>
          <p:cNvPr id="1335299" name="Rectangle 3"/>
          <p:cNvSpPr>
            <a:spLocks noGrp="1" noChangeArrowheads="1"/>
          </p:cNvSpPr>
          <p:nvPr>
            <p:ph idx="1"/>
          </p:nvPr>
        </p:nvSpPr>
        <p:spPr>
          <a:xfrm>
            <a:off x="2706688" y="2017714"/>
            <a:ext cx="7772400" cy="4611687"/>
          </a:xfrm>
        </p:spPr>
        <p:txBody>
          <a:bodyPr/>
          <a:lstStyle/>
          <a:p>
            <a:pPr marL="609600" indent="-609600">
              <a:buNone/>
            </a:pPr>
            <a:endParaRPr lang="en-US" sz="4000" dirty="0"/>
          </a:p>
        </p:txBody>
      </p:sp>
      <p:sp>
        <p:nvSpPr>
          <p:cNvPr id="5" name="Slide Number Placeholder 5"/>
          <p:cNvSpPr>
            <a:spLocks noGrp="1"/>
          </p:cNvSpPr>
          <p:nvPr>
            <p:ph type="sldNum" sz="quarter" idx="12"/>
          </p:nvPr>
        </p:nvSpPr>
        <p:spPr>
          <a:xfrm>
            <a:off x="8305800" y="6324600"/>
            <a:ext cx="1905000" cy="457200"/>
          </a:xfrm>
          <a:prstGeom prst="rect">
            <a:avLst/>
          </a:prstGeom>
        </p:spPr>
        <p:txBody>
          <a:bodyPr/>
          <a:lstStyle/>
          <a:p>
            <a:fld id="{5B4926BF-CB4C-4768-B7B8-8797A7CB5839}" type="slidenum">
              <a:rPr lang="en-US"/>
              <a:pPr/>
              <a:t>113</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338222" y="1708272"/>
            <a:ext cx="3533312" cy="4893213"/>
          </a:xfrm>
          <a:prstGeom prst="rect">
            <a:avLst/>
          </a:prstGeom>
          <a:noFill/>
          <a:ln w="9525">
            <a:noFill/>
            <a:miter lim="800000"/>
            <a:headEnd/>
            <a:tailEnd/>
          </a:ln>
        </p:spPr>
      </p:pic>
    </p:spTree>
    <p:extLst>
      <p:ext uri="{BB962C8B-B14F-4D97-AF65-F5344CB8AC3E}">
        <p14:creationId xmlns:p14="http://schemas.microsoft.com/office/powerpoint/2010/main" val="64486169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noAutofit/>
          </a:bodyPr>
          <a:lstStyle/>
          <a:p>
            <a:pPr algn="ctr"/>
            <a:r>
              <a:rPr lang="en-US" sz="5400" dirty="0"/>
              <a:t>Using Public Wi-Fi </a:t>
            </a:r>
            <a:r>
              <a:rPr lang="en-US" sz="3600" dirty="0"/>
              <a:t> </a:t>
            </a:r>
          </a:p>
        </p:txBody>
      </p:sp>
      <p:sp>
        <p:nvSpPr>
          <p:cNvPr id="890883" name="Rectangle 3"/>
          <p:cNvSpPr>
            <a:spLocks noGrp="1" noChangeArrowheads="1"/>
          </p:cNvSpPr>
          <p:nvPr>
            <p:ph idx="1"/>
          </p:nvPr>
        </p:nvSpPr>
        <p:spPr/>
        <p:txBody>
          <a:bodyPr>
            <a:normAutofit/>
          </a:bodyPr>
          <a:lstStyle/>
          <a:p>
            <a:pPr>
              <a:lnSpc>
                <a:spcPct val="80000"/>
              </a:lnSpc>
            </a:pPr>
            <a:r>
              <a:rPr lang="en-US" sz="6000" dirty="0"/>
              <a:t>Do not set to automatically connect</a:t>
            </a:r>
          </a:p>
          <a:p>
            <a:pPr>
              <a:lnSpc>
                <a:spcPct val="80000"/>
              </a:lnSpc>
            </a:pPr>
            <a:r>
              <a:rPr lang="en-US" sz="6000" dirty="0"/>
              <a:t>Beware of imposters</a:t>
            </a:r>
          </a:p>
          <a:p>
            <a:pPr>
              <a:lnSpc>
                <a:spcPct val="80000"/>
              </a:lnSpc>
            </a:pPr>
            <a:r>
              <a:rPr lang="en-US" sz="6000" dirty="0"/>
              <a:t>Don’t use for sensitive data</a:t>
            </a:r>
          </a:p>
        </p:txBody>
      </p:sp>
      <p:sp>
        <p:nvSpPr>
          <p:cNvPr id="2" name="Slide Number Placeholder 1"/>
          <p:cNvSpPr>
            <a:spLocks noGrp="1"/>
          </p:cNvSpPr>
          <p:nvPr>
            <p:ph type="sldNum" sz="quarter" idx="12"/>
          </p:nvPr>
        </p:nvSpPr>
        <p:spPr/>
        <p:txBody>
          <a:bodyPr/>
          <a:lstStyle/>
          <a:p>
            <a:fld id="{02533F8D-47F8-4C4C-8C0B-19BAF0554DAA}" type="slidenum">
              <a:rPr lang="en-US" smtClean="0"/>
              <a:pPr/>
              <a:t>114</a:t>
            </a:fld>
            <a:endParaRPr lang="en-US"/>
          </a:p>
        </p:txBody>
      </p:sp>
    </p:spTree>
    <p:extLst>
      <p:ext uri="{BB962C8B-B14F-4D97-AF65-F5344CB8AC3E}">
        <p14:creationId xmlns:p14="http://schemas.microsoft.com/office/powerpoint/2010/main" val="1036504894"/>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noAutofit/>
          </a:bodyPr>
          <a:lstStyle/>
          <a:p>
            <a:pPr algn="ctr"/>
            <a:r>
              <a:rPr lang="en-US" sz="4000" dirty="0"/>
              <a:t>What About My Home Wireless?</a:t>
            </a:r>
            <a:endParaRPr lang="en-US" sz="2400" dirty="0"/>
          </a:p>
        </p:txBody>
      </p:sp>
      <p:sp>
        <p:nvSpPr>
          <p:cNvPr id="890883" name="Rectangle 3"/>
          <p:cNvSpPr>
            <a:spLocks noGrp="1" noChangeArrowheads="1"/>
          </p:cNvSpPr>
          <p:nvPr>
            <p:ph idx="1"/>
          </p:nvPr>
        </p:nvSpPr>
        <p:spPr/>
        <p:txBody>
          <a:bodyPr/>
          <a:lstStyle/>
          <a:p>
            <a:pPr>
              <a:lnSpc>
                <a:spcPct val="80000"/>
              </a:lnSpc>
            </a:pPr>
            <a:r>
              <a:rPr lang="en-US" sz="4000" dirty="0"/>
              <a:t>Get into any folder set with file sharing enabled</a:t>
            </a:r>
          </a:p>
          <a:p>
            <a:pPr>
              <a:lnSpc>
                <a:spcPct val="80000"/>
              </a:lnSpc>
            </a:pPr>
            <a:r>
              <a:rPr lang="en-US" sz="4000" dirty="0"/>
              <a:t>See wireless transmissions</a:t>
            </a:r>
          </a:p>
          <a:p>
            <a:pPr>
              <a:lnSpc>
                <a:spcPct val="80000"/>
              </a:lnSpc>
            </a:pPr>
            <a:r>
              <a:rPr lang="en-US" sz="4000" dirty="0"/>
              <a:t>Access network behind firewall can inject malware</a:t>
            </a:r>
          </a:p>
          <a:p>
            <a:pPr>
              <a:lnSpc>
                <a:spcPct val="80000"/>
              </a:lnSpc>
            </a:pPr>
            <a:r>
              <a:rPr lang="en-US" sz="4000" dirty="0"/>
              <a:t>Download harmful content linked to unsuspecting owner</a:t>
            </a:r>
          </a:p>
        </p:txBody>
      </p:sp>
      <p:sp>
        <p:nvSpPr>
          <p:cNvPr id="2" name="Slide Number Placeholder 1"/>
          <p:cNvSpPr>
            <a:spLocks noGrp="1"/>
          </p:cNvSpPr>
          <p:nvPr>
            <p:ph type="sldNum" sz="quarter" idx="12"/>
          </p:nvPr>
        </p:nvSpPr>
        <p:spPr/>
        <p:txBody>
          <a:bodyPr/>
          <a:lstStyle/>
          <a:p>
            <a:fld id="{02533F8D-47F8-4C4C-8C0B-19BAF0554DAA}" type="slidenum">
              <a:rPr lang="en-US" smtClean="0"/>
              <a:pPr/>
              <a:t>115</a:t>
            </a:fld>
            <a:endParaRPr lang="en-US"/>
          </a:p>
        </p:txBody>
      </p:sp>
    </p:spTree>
    <p:extLst>
      <p:ext uri="{BB962C8B-B14F-4D97-AF65-F5344CB8AC3E}">
        <p14:creationId xmlns:p14="http://schemas.microsoft.com/office/powerpoint/2010/main" val="110529880"/>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p:txBody>
          <a:bodyPr>
            <a:normAutofit/>
          </a:bodyPr>
          <a:lstStyle/>
          <a:p>
            <a:pPr algn="ctr"/>
            <a:r>
              <a:rPr lang="en-US" sz="6600" dirty="0"/>
              <a:t>1. Lock Down Device</a:t>
            </a:r>
            <a:r>
              <a:rPr lang="en-US" sz="5400" dirty="0"/>
              <a:t> </a:t>
            </a:r>
          </a:p>
        </p:txBody>
      </p:sp>
      <p:sp>
        <p:nvSpPr>
          <p:cNvPr id="1304579" name="Rectangle 3"/>
          <p:cNvSpPr>
            <a:spLocks noGrp="1" noChangeArrowheads="1"/>
          </p:cNvSpPr>
          <p:nvPr>
            <p:ph idx="1"/>
          </p:nvPr>
        </p:nvSpPr>
        <p:spPr>
          <a:xfrm>
            <a:off x="838200" y="2057401"/>
            <a:ext cx="10515600" cy="4611687"/>
          </a:xfrm>
        </p:spPr>
        <p:txBody>
          <a:bodyPr>
            <a:normAutofit/>
          </a:bodyPr>
          <a:lstStyle/>
          <a:p>
            <a:pPr marL="609600" indent="-609600">
              <a:lnSpc>
                <a:spcPct val="80000"/>
              </a:lnSpc>
            </a:pPr>
            <a:r>
              <a:rPr lang="en-US" sz="4800" dirty="0"/>
              <a:t>Create strong</a:t>
            </a:r>
            <a:r>
              <a:rPr lang="en-US" sz="4800" b="1" dirty="0"/>
              <a:t> Password</a:t>
            </a:r>
            <a:r>
              <a:rPr lang="en-US" sz="4800" dirty="0"/>
              <a:t> (over 15 characters)</a:t>
            </a:r>
          </a:p>
          <a:p>
            <a:pPr marL="609600" indent="-609600">
              <a:lnSpc>
                <a:spcPct val="80000"/>
              </a:lnSpc>
            </a:pPr>
            <a:r>
              <a:rPr lang="en-US" sz="4800" b="1" dirty="0"/>
              <a:t>Disable</a:t>
            </a:r>
            <a:r>
              <a:rPr lang="en-US" sz="4800" i="1" dirty="0"/>
              <a:t> Remote Management</a:t>
            </a:r>
            <a:r>
              <a:rPr lang="en-US" sz="4800" dirty="0"/>
              <a:t> (cannot access settings via Internet)</a:t>
            </a:r>
          </a:p>
        </p:txBody>
      </p:sp>
      <p:sp>
        <p:nvSpPr>
          <p:cNvPr id="5" name="Slide Number Placeholder 5"/>
          <p:cNvSpPr>
            <a:spLocks noGrp="1"/>
          </p:cNvSpPr>
          <p:nvPr>
            <p:ph type="sldNum" sz="quarter" idx="12"/>
          </p:nvPr>
        </p:nvSpPr>
        <p:spPr>
          <a:xfrm>
            <a:off x="8305800" y="6324600"/>
            <a:ext cx="1905000" cy="457200"/>
          </a:xfrm>
          <a:prstGeom prst="rect">
            <a:avLst/>
          </a:prstGeom>
        </p:spPr>
        <p:txBody>
          <a:bodyPr/>
          <a:lstStyle/>
          <a:p>
            <a:fld id="{7AFCAAE9-0927-4342-BC42-BFA3A1639198}" type="slidenum">
              <a:rPr lang="en-US"/>
              <a:pPr/>
              <a:t>116</a:t>
            </a:fld>
            <a:endParaRPr lang="en-US" dirty="0"/>
          </a:p>
        </p:txBody>
      </p:sp>
    </p:spTree>
    <p:extLst>
      <p:ext uri="{BB962C8B-B14F-4D97-AF65-F5344CB8AC3E}">
        <p14:creationId xmlns:p14="http://schemas.microsoft.com/office/powerpoint/2010/main" val="2460922167"/>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title"/>
          </p:nvPr>
        </p:nvSpPr>
        <p:spPr/>
        <p:txBody>
          <a:bodyPr>
            <a:normAutofit/>
          </a:bodyPr>
          <a:lstStyle/>
          <a:p>
            <a:pPr algn="ctr"/>
            <a:r>
              <a:rPr lang="en-US" sz="6600" dirty="0"/>
              <a:t>2. Turn on WPA2</a:t>
            </a:r>
            <a:r>
              <a:rPr lang="en-US" sz="5400" dirty="0"/>
              <a:t> </a:t>
            </a:r>
          </a:p>
        </p:txBody>
      </p:sp>
      <p:sp>
        <p:nvSpPr>
          <p:cNvPr id="1325059" name="Rectangle 3"/>
          <p:cNvSpPr>
            <a:spLocks noGrp="1" noChangeArrowheads="1"/>
          </p:cNvSpPr>
          <p:nvPr>
            <p:ph idx="1"/>
          </p:nvPr>
        </p:nvSpPr>
        <p:spPr>
          <a:xfrm>
            <a:off x="838200" y="2057401"/>
            <a:ext cx="10515600" cy="3657600"/>
          </a:xfrm>
        </p:spPr>
        <p:txBody>
          <a:bodyPr>
            <a:normAutofit/>
          </a:bodyPr>
          <a:lstStyle/>
          <a:p>
            <a:pPr marL="609600" indent="-609600"/>
            <a:r>
              <a:rPr lang="en-US" dirty="0"/>
              <a:t>On wireless router set </a:t>
            </a:r>
            <a:r>
              <a:rPr lang="en-US" i="1" dirty="0"/>
              <a:t>WPA2 Personal</a:t>
            </a:r>
          </a:p>
          <a:p>
            <a:pPr marL="609600" indent="-609600"/>
            <a:r>
              <a:rPr lang="en-US" dirty="0"/>
              <a:t>WPA2 Personal security option, which may be labeled as WPA2-PSK [AES], is turned on by clicking the appropriate option button</a:t>
            </a:r>
          </a:p>
          <a:p>
            <a:pPr marL="609600" indent="-609600"/>
            <a:r>
              <a:rPr lang="en-US" dirty="0"/>
              <a:t>A key value, sometimes called a </a:t>
            </a:r>
            <a:r>
              <a:rPr lang="en-US" dirty="0" err="1"/>
              <a:t>preshared</a:t>
            </a:r>
            <a:r>
              <a:rPr lang="en-US" dirty="0"/>
              <a:t> key (PSK), WPA2 shared key, or passphrase, must be entered; this key value can be from 8 to 63 characters in length</a:t>
            </a:r>
          </a:p>
          <a:p>
            <a:pPr marL="609600" indent="-609600"/>
            <a:endParaRPr lang="en-US" dirty="0"/>
          </a:p>
        </p:txBody>
      </p:sp>
      <p:sp>
        <p:nvSpPr>
          <p:cNvPr id="5" name="Slide Number Placeholder 5"/>
          <p:cNvSpPr>
            <a:spLocks noGrp="1"/>
          </p:cNvSpPr>
          <p:nvPr>
            <p:ph type="sldNum" sz="quarter" idx="12"/>
          </p:nvPr>
        </p:nvSpPr>
        <p:spPr>
          <a:xfrm>
            <a:off x="8305800" y="6324600"/>
            <a:ext cx="1905000" cy="457200"/>
          </a:xfrm>
          <a:prstGeom prst="rect">
            <a:avLst/>
          </a:prstGeom>
        </p:spPr>
        <p:txBody>
          <a:bodyPr/>
          <a:lstStyle/>
          <a:p>
            <a:fld id="{95CD68E5-ACBE-4028-BCAD-BB37AC494160}" type="slidenum">
              <a:rPr lang="en-US"/>
              <a:pPr/>
              <a:t>117</a:t>
            </a:fld>
            <a:endParaRPr lang="en-US" dirty="0"/>
          </a:p>
        </p:txBody>
      </p:sp>
    </p:spTree>
    <p:extLst>
      <p:ext uri="{BB962C8B-B14F-4D97-AF65-F5344CB8AC3E}">
        <p14:creationId xmlns:p14="http://schemas.microsoft.com/office/powerpoint/2010/main" val="751851698"/>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51" y="461572"/>
            <a:ext cx="11585459" cy="589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2533F8D-47F8-4C4C-8C0B-19BAF0554DAA}" type="slidenum">
              <a:rPr lang="en-US" smtClean="0"/>
              <a:pPr/>
              <a:t>118</a:t>
            </a:fld>
            <a:endParaRPr lang="en-US"/>
          </a:p>
        </p:txBody>
      </p:sp>
    </p:spTree>
    <p:extLst>
      <p:ext uri="{BB962C8B-B14F-4D97-AF65-F5344CB8AC3E}">
        <p14:creationId xmlns:p14="http://schemas.microsoft.com/office/powerpoint/2010/main" val="234922409"/>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title"/>
          </p:nvPr>
        </p:nvSpPr>
        <p:spPr/>
        <p:txBody>
          <a:bodyPr>
            <a:normAutofit/>
          </a:bodyPr>
          <a:lstStyle/>
          <a:p>
            <a:pPr algn="ctr"/>
            <a:r>
              <a:rPr lang="en-US" sz="6600" dirty="0"/>
              <a:t>2. Turn on WPA2</a:t>
            </a:r>
            <a:r>
              <a:rPr lang="en-US" sz="5400" dirty="0"/>
              <a:t> </a:t>
            </a:r>
          </a:p>
        </p:txBody>
      </p:sp>
      <p:sp>
        <p:nvSpPr>
          <p:cNvPr id="1325059" name="Rectangle 3"/>
          <p:cNvSpPr>
            <a:spLocks noGrp="1" noChangeArrowheads="1"/>
          </p:cNvSpPr>
          <p:nvPr>
            <p:ph idx="1"/>
          </p:nvPr>
        </p:nvSpPr>
        <p:spPr>
          <a:xfrm>
            <a:off x="838200" y="2057401"/>
            <a:ext cx="10515600" cy="3657600"/>
          </a:xfrm>
        </p:spPr>
        <p:txBody>
          <a:bodyPr>
            <a:normAutofit/>
          </a:bodyPr>
          <a:lstStyle/>
          <a:p>
            <a:pPr marL="609600" indent="-609600"/>
            <a:r>
              <a:rPr lang="en-US" dirty="0"/>
              <a:t>After turning on WPA2 Personal on wireless router and entering a key value, the same key value must also be entered on each mobile device that has permission to access the Wi-Fi network</a:t>
            </a:r>
          </a:p>
          <a:p>
            <a:pPr marL="609600" indent="-609600"/>
            <a:r>
              <a:rPr lang="en-US" dirty="0"/>
              <a:t>A mobile device that attempts to access a wireless network with WPA2 Personal will automatically ask for the key value</a:t>
            </a:r>
          </a:p>
          <a:p>
            <a:pPr marL="609600" indent="-609600"/>
            <a:r>
              <a:rPr lang="en-US" dirty="0"/>
              <a:t>Once the key value is entered, the mobile device can retain the value and does need to ask for it again</a:t>
            </a:r>
          </a:p>
        </p:txBody>
      </p:sp>
      <p:sp>
        <p:nvSpPr>
          <p:cNvPr id="5" name="Slide Number Placeholder 5"/>
          <p:cNvSpPr>
            <a:spLocks noGrp="1"/>
          </p:cNvSpPr>
          <p:nvPr>
            <p:ph type="sldNum" sz="quarter" idx="12"/>
          </p:nvPr>
        </p:nvSpPr>
        <p:spPr>
          <a:xfrm>
            <a:off x="8305800" y="6324600"/>
            <a:ext cx="1905000" cy="457200"/>
          </a:xfrm>
          <a:prstGeom prst="rect">
            <a:avLst/>
          </a:prstGeom>
        </p:spPr>
        <p:txBody>
          <a:bodyPr/>
          <a:lstStyle/>
          <a:p>
            <a:fld id="{95CD68E5-ACBE-4028-BCAD-BB37AC494160}" type="slidenum">
              <a:rPr lang="en-US"/>
              <a:pPr/>
              <a:t>119</a:t>
            </a:fld>
            <a:endParaRPr lang="en-US" dirty="0"/>
          </a:p>
        </p:txBody>
      </p:sp>
    </p:spTree>
    <p:extLst>
      <p:ext uri="{BB962C8B-B14F-4D97-AF65-F5344CB8AC3E}">
        <p14:creationId xmlns:p14="http://schemas.microsoft.com/office/powerpoint/2010/main" val="11007550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Carbanak</a:t>
            </a:r>
            <a:endParaRPr lang="en-US" dirty="0"/>
          </a:p>
        </p:txBody>
      </p:sp>
      <p:sp>
        <p:nvSpPr>
          <p:cNvPr id="3" name="Content Placeholder 2"/>
          <p:cNvSpPr>
            <a:spLocks noGrp="1"/>
          </p:cNvSpPr>
          <p:nvPr>
            <p:ph idx="1"/>
          </p:nvPr>
        </p:nvSpPr>
        <p:spPr/>
        <p:txBody>
          <a:bodyPr>
            <a:normAutofit/>
          </a:bodyPr>
          <a:lstStyle/>
          <a:p>
            <a:r>
              <a:rPr lang="en-US" dirty="0" smtClean="0"/>
              <a:t>Most </a:t>
            </a:r>
            <a:r>
              <a:rPr lang="en-US" dirty="0"/>
              <a:t>cybercrime targets consumers and businesses, stealing account information </a:t>
            </a:r>
            <a:r>
              <a:rPr lang="en-US" dirty="0" smtClean="0"/>
              <a:t>like passwords </a:t>
            </a:r>
            <a:r>
              <a:rPr lang="en-US" dirty="0"/>
              <a:t>and other data that </a:t>
            </a:r>
            <a:r>
              <a:rPr lang="en-US" dirty="0" smtClean="0"/>
              <a:t>then lets </a:t>
            </a:r>
            <a:r>
              <a:rPr lang="en-US" dirty="0"/>
              <a:t>thieves cash out hijacked bank </a:t>
            </a:r>
            <a:r>
              <a:rPr lang="en-US" dirty="0" smtClean="0"/>
              <a:t>accounts or create fake credit/debit cards</a:t>
            </a:r>
          </a:p>
          <a:p>
            <a:r>
              <a:rPr lang="en-US" dirty="0" smtClean="0"/>
              <a:t>Group now specializes </a:t>
            </a:r>
            <a:r>
              <a:rPr lang="en-US" dirty="0"/>
              <a:t>in </a:t>
            </a:r>
            <a:r>
              <a:rPr lang="en-US" dirty="0" smtClean="0"/>
              <a:t>breaking into </a:t>
            </a:r>
            <a:r>
              <a:rPr lang="en-US" dirty="0"/>
              <a:t>banks </a:t>
            </a:r>
            <a:r>
              <a:rPr lang="en-US" b="1" dirty="0" smtClean="0">
                <a:solidFill>
                  <a:srgbClr val="FF0000"/>
                </a:solidFill>
              </a:rPr>
              <a:t>directly</a:t>
            </a:r>
            <a:r>
              <a:rPr lang="en-US" dirty="0" smtClean="0"/>
              <a:t> </a:t>
            </a:r>
            <a:r>
              <a:rPr lang="en-US" dirty="0"/>
              <a:t>and then </a:t>
            </a:r>
            <a:r>
              <a:rPr lang="en-US" dirty="0" smtClean="0"/>
              <a:t>use ways </a:t>
            </a:r>
            <a:r>
              <a:rPr lang="en-US" dirty="0"/>
              <a:t>to funnel cash </a:t>
            </a:r>
            <a:r>
              <a:rPr lang="en-US" dirty="0" smtClean="0"/>
              <a:t>from </a:t>
            </a:r>
            <a:r>
              <a:rPr lang="en-US" dirty="0"/>
              <a:t>the financial institution </a:t>
            </a:r>
            <a:r>
              <a:rPr lang="en-US" dirty="0" smtClean="0"/>
              <a:t>itself</a:t>
            </a:r>
            <a:endParaRPr lang="en-US" dirty="0"/>
          </a:p>
          <a:p>
            <a:r>
              <a:rPr lang="en-US" dirty="0" err="1" smtClean="0"/>
              <a:t>Carbanak</a:t>
            </a:r>
            <a:r>
              <a:rPr lang="en-US" dirty="0" smtClean="0"/>
              <a:t> </a:t>
            </a:r>
            <a:r>
              <a:rPr lang="en-US" dirty="0"/>
              <a:t>deployed malware via phishing scams to get inside of computers at </a:t>
            </a:r>
            <a:r>
              <a:rPr lang="en-US" dirty="0" smtClean="0"/>
              <a:t>100+</a:t>
            </a:r>
            <a:r>
              <a:rPr lang="en-US" dirty="0"/>
              <a:t> banks and steal </a:t>
            </a:r>
            <a:r>
              <a:rPr lang="en-US" dirty="0" smtClean="0"/>
              <a:t>between $</a:t>
            </a:r>
            <a:r>
              <a:rPr lang="en-US" dirty="0"/>
              <a:t>300 million </a:t>
            </a:r>
            <a:r>
              <a:rPr lang="en-US" dirty="0" smtClean="0"/>
              <a:t>to </a:t>
            </a:r>
            <a:r>
              <a:rPr lang="en-US" b="1" dirty="0" smtClean="0">
                <a:solidFill>
                  <a:srgbClr val="FF0000"/>
                </a:solidFill>
              </a:rPr>
              <a:t>$</a:t>
            </a:r>
            <a:r>
              <a:rPr lang="en-US" b="1" dirty="0">
                <a:solidFill>
                  <a:srgbClr val="FF0000"/>
                </a:solidFill>
              </a:rPr>
              <a:t>1 </a:t>
            </a:r>
            <a:r>
              <a:rPr lang="en-US" b="1" dirty="0" smtClean="0">
                <a:solidFill>
                  <a:srgbClr val="FF0000"/>
                </a:solidFill>
              </a:rPr>
              <a:t>billion</a:t>
            </a:r>
          </a:p>
        </p:txBody>
      </p:sp>
      <p:sp>
        <p:nvSpPr>
          <p:cNvPr id="5" name="Slide Number Placeholder 4"/>
          <p:cNvSpPr>
            <a:spLocks noGrp="1"/>
          </p:cNvSpPr>
          <p:nvPr>
            <p:ph type="sldNum" sz="quarter" idx="12"/>
          </p:nvPr>
        </p:nvSpPr>
        <p:spPr/>
        <p:txBody>
          <a:bodyPr/>
          <a:lstStyle/>
          <a:p>
            <a:fld id="{6B62410F-183D-4B33-A24F-710B6C962C9F}" type="slidenum">
              <a:rPr lang="en-US" smtClean="0"/>
              <a:t>12</a:t>
            </a:fld>
            <a:endParaRPr lang="en-US"/>
          </a:p>
        </p:txBody>
      </p:sp>
    </p:spTree>
    <p:extLst>
      <p:ext uri="{BB962C8B-B14F-4D97-AF65-F5344CB8AC3E}">
        <p14:creationId xmlns:p14="http://schemas.microsoft.com/office/powerpoint/2010/main" val="3456264440"/>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algn="ctr"/>
            <a:r>
              <a:rPr lang="en-US" sz="4800" dirty="0"/>
              <a:t>Social Networking Attacks</a:t>
            </a:r>
          </a:p>
        </p:txBody>
      </p:sp>
      <p:sp>
        <p:nvSpPr>
          <p:cNvPr id="7171" name="Rectangle 3"/>
          <p:cNvSpPr>
            <a:spLocks noGrp="1" noChangeArrowheads="1"/>
          </p:cNvSpPr>
          <p:nvPr>
            <p:ph idx="1"/>
          </p:nvPr>
        </p:nvSpPr>
        <p:spPr>
          <a:xfrm>
            <a:off x="838200" y="2057401"/>
            <a:ext cx="10515600" cy="3840163"/>
          </a:xfrm>
          <a:ln/>
        </p:spPr>
        <p:txBody>
          <a:bodyPr>
            <a:normAutofit/>
          </a:bodyPr>
          <a:lstStyle/>
          <a:p>
            <a:r>
              <a:rPr lang="en-US" sz="2400" dirty="0"/>
              <a:t>Grouping individuals and organizations into clusters or groups based on affiliation called </a:t>
            </a:r>
            <a:r>
              <a:rPr lang="en-US" sz="2400" b="1" dirty="0"/>
              <a:t>social networking</a:t>
            </a:r>
          </a:p>
          <a:p>
            <a:r>
              <a:rPr lang="en-US" sz="2400" dirty="0"/>
              <a:t>Web sites that facilitate linking individuals with common interests like hobbies, religion, politics, or school contacts are called </a:t>
            </a:r>
            <a:r>
              <a:rPr lang="en-US" sz="2400" b="1" dirty="0"/>
              <a:t>social networking sites</a:t>
            </a:r>
            <a:r>
              <a:rPr lang="en-US" sz="2400" dirty="0"/>
              <a:t> and function as an online community of users</a:t>
            </a:r>
          </a:p>
          <a:p>
            <a:r>
              <a:rPr lang="en-US" sz="2400" dirty="0"/>
              <a:t>User who is granted access to a social networking site can read the profile pages of other members and interact with them</a:t>
            </a:r>
          </a:p>
          <a:p>
            <a:r>
              <a:rPr lang="en-US" sz="2400" dirty="0"/>
              <a:t>Social networking sites increasingly becoming prime targets of attacks</a:t>
            </a:r>
          </a:p>
        </p:txBody>
      </p:sp>
      <p:sp>
        <p:nvSpPr>
          <p:cNvPr id="2" name="Slide Number Placeholder 1"/>
          <p:cNvSpPr>
            <a:spLocks noGrp="1"/>
          </p:cNvSpPr>
          <p:nvPr>
            <p:ph type="sldNum" sz="quarter" idx="12"/>
          </p:nvPr>
        </p:nvSpPr>
        <p:spPr/>
        <p:txBody>
          <a:bodyPr/>
          <a:lstStyle/>
          <a:p>
            <a:fld id="{02533F8D-47F8-4C4C-8C0B-19BAF0554DAA}" type="slidenum">
              <a:rPr lang="en-US" smtClean="0"/>
              <a:pPr/>
              <a:t>120</a:t>
            </a:fld>
            <a:endParaRPr lang="en-US"/>
          </a:p>
        </p:txBody>
      </p:sp>
    </p:spTree>
    <p:extLst>
      <p:ext uri="{BB962C8B-B14F-4D97-AF65-F5344CB8AC3E}">
        <p14:creationId xmlns:p14="http://schemas.microsoft.com/office/powerpoint/2010/main" val="149359879"/>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4" y="609092"/>
            <a:ext cx="11429503" cy="574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2533F8D-47F8-4C4C-8C0B-19BAF0554DAA}" type="slidenum">
              <a:rPr lang="en-US" smtClean="0"/>
              <a:pPr/>
              <a:t>121</a:t>
            </a:fld>
            <a:endParaRPr lang="en-US"/>
          </a:p>
        </p:txBody>
      </p:sp>
    </p:spTree>
    <p:extLst>
      <p:ext uri="{BB962C8B-B14F-4D97-AF65-F5344CB8AC3E}">
        <p14:creationId xmlns:p14="http://schemas.microsoft.com/office/powerpoint/2010/main" val="649300123"/>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normAutofit/>
          </a:bodyPr>
          <a:lstStyle/>
          <a:p>
            <a:pPr algn="ctr"/>
            <a:r>
              <a:rPr lang="en-US" sz="5400" dirty="0"/>
              <a:t>Social Network Defenses</a:t>
            </a:r>
          </a:p>
        </p:txBody>
      </p:sp>
      <p:sp>
        <p:nvSpPr>
          <p:cNvPr id="519171" name="Rectangle 3"/>
          <p:cNvSpPr>
            <a:spLocks noGrp="1" noChangeArrowheads="1"/>
          </p:cNvSpPr>
          <p:nvPr>
            <p:ph idx="1"/>
          </p:nvPr>
        </p:nvSpPr>
        <p:spPr>
          <a:xfrm>
            <a:off x="838200" y="1981200"/>
            <a:ext cx="10515600" cy="4572000"/>
          </a:xfrm>
        </p:spPr>
        <p:txBody>
          <a:bodyPr/>
          <a:lstStyle/>
          <a:p>
            <a:pPr lvl="0"/>
            <a:r>
              <a:rPr lang="en-US" sz="2400" i="1" dirty="0"/>
              <a:t>Consider carefully who is accepted as a friend –</a:t>
            </a:r>
            <a:r>
              <a:rPr lang="en-US" sz="2400" dirty="0"/>
              <a:t> Once person has been accepted as friend that person will be able to access any personal information or photographs</a:t>
            </a:r>
          </a:p>
          <a:p>
            <a:pPr lvl="0"/>
            <a:r>
              <a:rPr lang="en-US" sz="2400" i="1" dirty="0"/>
              <a:t>Show "limited friends" a reduced version of your profile - </a:t>
            </a:r>
            <a:r>
              <a:rPr lang="en-US" sz="2400" dirty="0"/>
              <a:t> Individuals can be designated “limited friends” who only have access to a smaller version of the user’s profile</a:t>
            </a:r>
          </a:p>
          <a:p>
            <a:pPr lvl="0"/>
            <a:r>
              <a:rPr lang="en-US" sz="2400" i="1" dirty="0"/>
              <a:t>Disable options and then reopen them only as necessary </a:t>
            </a:r>
            <a:r>
              <a:rPr lang="en-US" sz="2400" dirty="0"/>
              <a:t>- Disable options until it becomes apparent that option is needed, instead of making everything accessible and restricting access later after it is too late</a:t>
            </a:r>
          </a:p>
          <a:p>
            <a:endParaRPr lang="en-US" sz="2000" dirty="0"/>
          </a:p>
        </p:txBody>
      </p:sp>
      <p:sp>
        <p:nvSpPr>
          <p:cNvPr id="2" name="Slide Number Placeholder 1"/>
          <p:cNvSpPr>
            <a:spLocks noGrp="1"/>
          </p:cNvSpPr>
          <p:nvPr>
            <p:ph type="sldNum" sz="quarter" idx="12"/>
          </p:nvPr>
        </p:nvSpPr>
        <p:spPr/>
        <p:txBody>
          <a:bodyPr/>
          <a:lstStyle/>
          <a:p>
            <a:fld id="{02533F8D-47F8-4C4C-8C0B-19BAF0554DAA}" type="slidenum">
              <a:rPr lang="en-US" smtClean="0"/>
              <a:pPr/>
              <a:t>122</a:t>
            </a:fld>
            <a:endParaRPr lang="en-US"/>
          </a:p>
        </p:txBody>
      </p:sp>
    </p:spTree>
    <p:extLst>
      <p:ext uri="{BB962C8B-B14F-4D97-AF65-F5344CB8AC3E}">
        <p14:creationId xmlns:p14="http://schemas.microsoft.com/office/powerpoint/2010/main" val="569875705"/>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03" y="1060470"/>
            <a:ext cx="11615351" cy="473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2533F8D-47F8-4C4C-8C0B-19BAF0554DAA}" type="slidenum">
              <a:rPr lang="en-US" smtClean="0"/>
              <a:pPr/>
              <a:t>123</a:t>
            </a:fld>
            <a:endParaRPr lang="en-US"/>
          </a:p>
        </p:txBody>
      </p:sp>
    </p:spTree>
    <p:extLst>
      <p:ext uri="{BB962C8B-B14F-4D97-AF65-F5344CB8AC3E}">
        <p14:creationId xmlns:p14="http://schemas.microsoft.com/office/powerpoint/2010/main" val="3515452359"/>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normAutofit/>
          </a:bodyPr>
          <a:lstStyle/>
          <a:p>
            <a:pPr algn="ctr"/>
            <a:r>
              <a:rPr lang="en-US" sz="4500" dirty="0"/>
              <a:t>New Approaches</a:t>
            </a:r>
          </a:p>
        </p:txBody>
      </p:sp>
      <p:sp>
        <p:nvSpPr>
          <p:cNvPr id="860163" name="Rectangle 3"/>
          <p:cNvSpPr>
            <a:spLocks noGrp="1" noChangeArrowheads="1"/>
          </p:cNvSpPr>
          <p:nvPr>
            <p:ph idx="1"/>
          </p:nvPr>
        </p:nvSpPr>
        <p:spPr/>
        <p:txBody>
          <a:bodyPr>
            <a:noAutofit/>
          </a:bodyPr>
          <a:lstStyle/>
          <a:p>
            <a:r>
              <a:rPr lang="en-US" dirty="0"/>
              <a:t>“Security Across the Curriculum”</a:t>
            </a:r>
          </a:p>
          <a:p>
            <a:r>
              <a:rPr lang="en-US" dirty="0"/>
              <a:t>Adding practical security to Introduction to Computers course</a:t>
            </a:r>
          </a:p>
          <a:p>
            <a:r>
              <a:rPr lang="en-US" dirty="0"/>
              <a:t>Content added to freshman orientation course</a:t>
            </a:r>
          </a:p>
          <a:p>
            <a:r>
              <a:rPr lang="en-US" dirty="0"/>
              <a:t>Substitute practical security course for advanced Office applications course </a:t>
            </a:r>
          </a:p>
          <a:p>
            <a:r>
              <a:rPr lang="en-US" dirty="0"/>
              <a:t>Adding 1 hour ethics &amp; practical security course</a:t>
            </a:r>
          </a:p>
        </p:txBody>
      </p:sp>
      <p:sp>
        <p:nvSpPr>
          <p:cNvPr id="3" name="Slide Number Placeholder 2"/>
          <p:cNvSpPr>
            <a:spLocks noGrp="1"/>
          </p:cNvSpPr>
          <p:nvPr>
            <p:ph type="sldNum" sz="quarter" idx="12"/>
          </p:nvPr>
        </p:nvSpPr>
        <p:spPr/>
        <p:txBody>
          <a:bodyPr/>
          <a:lstStyle/>
          <a:p>
            <a:fld id="{6B62410F-183D-4B33-A24F-710B6C962C9F}" type="slidenum">
              <a:rPr lang="en-US" smtClean="0"/>
              <a:t>124</a:t>
            </a:fld>
            <a:endParaRPr lang="en-US"/>
          </a:p>
        </p:txBody>
      </p:sp>
    </p:spTree>
    <p:extLst>
      <p:ext uri="{BB962C8B-B14F-4D97-AF65-F5344CB8AC3E}">
        <p14:creationId xmlns:p14="http://schemas.microsoft.com/office/powerpoint/2010/main" val="647200865"/>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Student Comments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As for the material presented in this class, it is great.  I have found all the hands on projects to be very useful.  I would recommend this class to all students.  Very useful!</a:t>
            </a:r>
          </a:p>
          <a:p>
            <a:r>
              <a:rPr lang="en-US" dirty="0"/>
              <a:t>I have to say that I was dreading this course because I am definitely not a "techie", but I have been surprised by how much I have enjoyed it so far. I love the hands on projects! </a:t>
            </a:r>
          </a:p>
          <a:p>
            <a:r>
              <a:rPr lang="en-US" dirty="0"/>
              <a:t>Your class is interesting, informative, and would help anyone learn about what threats are out there, and what needs to be done to secure their system. </a:t>
            </a:r>
          </a:p>
          <a:p>
            <a:r>
              <a:rPr lang="en-US" dirty="0"/>
              <a:t>I'm actually having an awesome time with this class. It's kind of making me question switching my major to something more involved in the field of computer technology. </a:t>
            </a:r>
          </a:p>
        </p:txBody>
      </p:sp>
      <p:sp>
        <p:nvSpPr>
          <p:cNvPr id="5" name="Slide Number Placeholder 4"/>
          <p:cNvSpPr>
            <a:spLocks noGrp="1"/>
          </p:cNvSpPr>
          <p:nvPr>
            <p:ph type="sldNum" sz="quarter" idx="12"/>
          </p:nvPr>
        </p:nvSpPr>
        <p:spPr/>
        <p:txBody>
          <a:bodyPr/>
          <a:lstStyle/>
          <a:p>
            <a:fld id="{6B62410F-183D-4B33-A24F-710B6C962C9F}" type="slidenum">
              <a:rPr lang="en-US" smtClean="0"/>
              <a:t>125</a:t>
            </a:fld>
            <a:endParaRPr lang="en-US"/>
          </a:p>
        </p:txBody>
      </p:sp>
    </p:spTree>
    <p:extLst>
      <p:ext uri="{BB962C8B-B14F-4D97-AF65-F5344CB8AC3E}">
        <p14:creationId xmlns:p14="http://schemas.microsoft.com/office/powerpoint/2010/main" val="1495178759"/>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normAutofit/>
          </a:bodyPr>
          <a:lstStyle/>
          <a:p>
            <a:pPr algn="ctr"/>
            <a:r>
              <a:rPr lang="en-US" sz="4500" dirty="0"/>
              <a:t>Security Awareness 4e</a:t>
            </a:r>
          </a:p>
        </p:txBody>
      </p:sp>
      <p:sp>
        <p:nvSpPr>
          <p:cNvPr id="860163" name="Rectangle 3"/>
          <p:cNvSpPr>
            <a:spLocks noGrp="1" noChangeArrowheads="1"/>
          </p:cNvSpPr>
          <p:nvPr>
            <p:ph idx="1"/>
          </p:nvPr>
        </p:nvSpPr>
        <p:spPr/>
        <p:txBody>
          <a:bodyPr>
            <a:noAutofit/>
          </a:bodyPr>
          <a:lstStyle/>
          <a:p>
            <a:r>
              <a:rPr lang="en-US" sz="4400" i="1" dirty="0"/>
              <a:t>Security Awareness: Applying Practical Security in Your World, </a:t>
            </a:r>
            <a:r>
              <a:rPr lang="en-US" sz="4400" i="1" dirty="0" smtClean="0"/>
              <a:t>4e </a:t>
            </a:r>
            <a:endParaRPr lang="en-US" sz="4400" i="1" dirty="0"/>
          </a:p>
          <a:p>
            <a:r>
              <a:rPr lang="en-US" sz="4400" dirty="0" smtClean="0"/>
              <a:t>Basic </a:t>
            </a:r>
            <a:r>
              <a:rPr lang="en-US" sz="4400" dirty="0"/>
              <a:t>introduction to practical computer security for all users, from students to home users to business professionals</a:t>
            </a:r>
          </a:p>
        </p:txBody>
      </p:sp>
      <p:sp>
        <p:nvSpPr>
          <p:cNvPr id="3" name="Slide Number Placeholder 2"/>
          <p:cNvSpPr>
            <a:spLocks noGrp="1"/>
          </p:cNvSpPr>
          <p:nvPr>
            <p:ph type="sldNum" sz="quarter" idx="12"/>
          </p:nvPr>
        </p:nvSpPr>
        <p:spPr/>
        <p:txBody>
          <a:bodyPr/>
          <a:lstStyle/>
          <a:p>
            <a:fld id="{6B62410F-183D-4B33-A24F-710B6C962C9F}" type="slidenum">
              <a:rPr lang="en-US" smtClean="0"/>
              <a:t>126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7697" y="4460784"/>
            <a:ext cx="1532238" cy="189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097502"/>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514" y="1128585"/>
            <a:ext cx="11664778" cy="2066034"/>
          </a:xfrm>
        </p:spPr>
        <p:txBody>
          <a:bodyPr>
            <a:noAutofit/>
          </a:bodyPr>
          <a:lstStyle/>
          <a:p>
            <a:r>
              <a:rPr lang="en-US" dirty="0"/>
              <a:t>Adding Practical Security to Your </a:t>
            </a:r>
            <a:br>
              <a:rPr lang="en-US" dirty="0"/>
            </a:br>
            <a:r>
              <a:rPr lang="en-US" dirty="0"/>
              <a:t>Introduction to Computers </a:t>
            </a:r>
            <a:r>
              <a:rPr lang="en-US" dirty="0" smtClean="0"/>
              <a:t>Course (or CTI 120)</a:t>
            </a:r>
            <a:endParaRPr lang="en-US" dirty="0"/>
          </a:p>
        </p:txBody>
      </p:sp>
      <p:sp>
        <p:nvSpPr>
          <p:cNvPr id="2" name="Subtitle 1"/>
          <p:cNvSpPr>
            <a:spLocks noGrp="1"/>
          </p:cNvSpPr>
          <p:nvPr>
            <p:ph type="subTitle" idx="1"/>
          </p:nvPr>
        </p:nvSpPr>
        <p:spPr>
          <a:xfrm>
            <a:off x="1589903" y="4417584"/>
            <a:ext cx="9144000" cy="1655762"/>
          </a:xfrm>
        </p:spPr>
        <p:txBody>
          <a:bodyPr/>
          <a:lstStyle/>
          <a:p>
            <a:r>
              <a:rPr lang="en-US" dirty="0" smtClean="0"/>
              <a:t>Mark Ciampa</a:t>
            </a:r>
          </a:p>
          <a:p>
            <a:r>
              <a:rPr lang="en-US" dirty="0" smtClean="0"/>
              <a:t>Western Kentucky University</a:t>
            </a:r>
          </a:p>
          <a:p>
            <a:r>
              <a:rPr lang="en-US" dirty="0" smtClean="0"/>
              <a:t>mark.ciampa@wku.edu</a:t>
            </a:r>
            <a:endParaRPr lang="en-US" dirty="0"/>
          </a:p>
        </p:txBody>
      </p:sp>
    </p:spTree>
    <p:extLst>
      <p:ext uri="{BB962C8B-B14F-4D97-AF65-F5344CB8AC3E}">
        <p14:creationId xmlns:p14="http://schemas.microsoft.com/office/powerpoint/2010/main" val="26936663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13</a:t>
            </a:fld>
            <a:endParaRPr lang="en-US"/>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931" y="110693"/>
            <a:ext cx="8155458" cy="6610782"/>
          </a:xfrm>
          <a:prstGeom prst="rect">
            <a:avLst/>
          </a:prstGeom>
        </p:spPr>
      </p:pic>
    </p:spTree>
    <p:extLst>
      <p:ext uri="{BB962C8B-B14F-4D97-AF65-F5344CB8AC3E}">
        <p14:creationId xmlns:p14="http://schemas.microsoft.com/office/powerpoint/2010/main" val="28073106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Sony Data Breach</a:t>
            </a:r>
            <a:endParaRPr lang="en-US" dirty="0"/>
          </a:p>
        </p:txBody>
      </p:sp>
      <p:sp>
        <p:nvSpPr>
          <p:cNvPr id="3" name="Content Placeholder 2"/>
          <p:cNvSpPr>
            <a:spLocks noGrp="1"/>
          </p:cNvSpPr>
          <p:nvPr>
            <p:ph idx="1"/>
          </p:nvPr>
        </p:nvSpPr>
        <p:spPr/>
        <p:txBody>
          <a:bodyPr/>
          <a:lstStyle/>
          <a:p>
            <a:r>
              <a:rPr lang="en-US" dirty="0" smtClean="0"/>
              <a:t>Email and records of 6,500 employees stolen in 100TB data</a:t>
            </a:r>
          </a:p>
          <a:p>
            <a:r>
              <a:rPr lang="en-US" dirty="0" smtClean="0"/>
              <a:t>Thousands of passwords in clear text documents (</a:t>
            </a:r>
            <a:r>
              <a:rPr lang="en-US" i="1" dirty="0" smtClean="0"/>
              <a:t>Password Lists.xls </a:t>
            </a:r>
            <a:r>
              <a:rPr lang="en-US" dirty="0" smtClean="0"/>
              <a:t>&amp; </a:t>
            </a:r>
            <a:r>
              <a:rPr lang="en-US" i="1" dirty="0" smtClean="0"/>
              <a:t>YouTube Login Passwords.xlsx</a:t>
            </a:r>
            <a:r>
              <a:rPr lang="en-US" dirty="0" smtClean="0"/>
              <a:t>)</a:t>
            </a:r>
          </a:p>
          <a:p>
            <a:r>
              <a:rPr lang="en-US" dirty="0" smtClean="0"/>
              <a:t>Accounts to Facebook, </a:t>
            </a:r>
            <a:r>
              <a:rPr lang="en-US" dirty="0" err="1" smtClean="0"/>
              <a:t>MySpace</a:t>
            </a:r>
            <a:r>
              <a:rPr lang="en-US" dirty="0" smtClean="0"/>
              <a:t>, YouTube, Twitter, Lexis/</a:t>
            </a:r>
            <a:r>
              <a:rPr lang="en-US" dirty="0" err="1" smtClean="0"/>
              <a:t>Nexis</a:t>
            </a:r>
            <a:r>
              <a:rPr lang="en-US" dirty="0" smtClean="0"/>
              <a:t>, Bloomberg, Sony servers, collaboration services</a:t>
            </a:r>
          </a:p>
          <a:p>
            <a:r>
              <a:rPr lang="en-US" dirty="0" smtClean="0"/>
              <a:t>Prevented theatre release of movie </a:t>
            </a:r>
            <a:r>
              <a:rPr lang="en-US" i="1" dirty="0" smtClean="0"/>
              <a:t>The Interview</a:t>
            </a:r>
            <a:endParaRPr lang="en-US" dirty="0" smtClean="0"/>
          </a:p>
          <a:p>
            <a:r>
              <a:rPr lang="en-US" dirty="0" smtClean="0"/>
              <a:t>Will cost Sony </a:t>
            </a:r>
            <a:r>
              <a:rPr lang="en-US" b="1" dirty="0" smtClean="0">
                <a:solidFill>
                  <a:srgbClr val="FF0000"/>
                </a:solidFill>
              </a:rPr>
              <a:t>$100 million</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6B62410F-183D-4B33-A24F-710B6C962C9F}" type="slidenum">
              <a:rPr lang="en-US" smtClean="0"/>
              <a:t>14</a:t>
            </a:fld>
            <a:endParaRPr lang="en-US"/>
          </a:p>
        </p:txBody>
      </p:sp>
    </p:spTree>
    <p:extLst>
      <p:ext uri="{BB962C8B-B14F-4D97-AF65-F5344CB8AC3E}">
        <p14:creationId xmlns:p14="http://schemas.microsoft.com/office/powerpoint/2010/main" val="40399349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Antivirus Misses By Top 4 AV Vendors</a:t>
            </a:r>
            <a:endParaRPr lang="en-US" dirty="0"/>
          </a:p>
        </p:txBody>
      </p:sp>
      <p:sp>
        <p:nvSpPr>
          <p:cNvPr id="4" name="Slide Number Placeholder 3"/>
          <p:cNvSpPr>
            <a:spLocks noGrp="1"/>
          </p:cNvSpPr>
          <p:nvPr>
            <p:ph type="sldNum" sz="quarter" idx="12"/>
          </p:nvPr>
        </p:nvSpPr>
        <p:spPr/>
        <p:txBody>
          <a:bodyPr/>
          <a:lstStyle/>
          <a:p>
            <a:fld id="{6B62410F-183D-4B33-A24F-710B6C962C9F}" type="slidenum">
              <a:rPr lang="en-US" smtClean="0"/>
              <a:t>15</a:t>
            </a:fld>
            <a:endParaRPr lang="en-US"/>
          </a:p>
        </p:txBody>
      </p:sp>
      <p:graphicFrame>
        <p:nvGraphicFramePr>
          <p:cNvPr id="5" name="Table 4"/>
          <p:cNvGraphicFramePr>
            <a:graphicFrameLocks noGrp="1"/>
          </p:cNvGraphicFramePr>
          <p:nvPr>
            <p:extLst/>
          </p:nvPr>
        </p:nvGraphicFramePr>
        <p:xfrm>
          <a:off x="1752600" y="1690687"/>
          <a:ext cx="8763000" cy="4310062"/>
        </p:xfrm>
        <a:graphic>
          <a:graphicData uri="http://schemas.openxmlformats.org/drawingml/2006/table">
            <a:tbl>
              <a:tblPr firstRow="1" bandRow="1">
                <a:tableStyleId>{5C22544A-7EE6-4342-B048-85BDC9FD1C3A}</a:tableStyleId>
              </a:tblPr>
              <a:tblGrid>
                <a:gridCol w="4381500"/>
                <a:gridCol w="4381500"/>
              </a:tblGrid>
              <a:tr h="754807">
                <a:tc>
                  <a:txBody>
                    <a:bodyPr/>
                    <a:lstStyle/>
                    <a:p>
                      <a:pPr algn="ctr"/>
                      <a:r>
                        <a:rPr lang="en-US" sz="3600" dirty="0" smtClean="0"/>
                        <a:t>Time</a:t>
                      </a:r>
                      <a:endParaRPr lang="en-US" sz="3600" dirty="0"/>
                    </a:p>
                  </a:txBody>
                  <a:tcPr/>
                </a:tc>
                <a:tc>
                  <a:txBody>
                    <a:bodyPr/>
                    <a:lstStyle/>
                    <a:p>
                      <a:pPr algn="ctr"/>
                      <a:r>
                        <a:rPr lang="en-US" sz="3600" dirty="0" smtClean="0"/>
                        <a:t>Malware Missed</a:t>
                      </a:r>
                      <a:endParaRPr lang="en-US" sz="3600" dirty="0"/>
                    </a:p>
                  </a:txBody>
                  <a:tcPr/>
                </a:tc>
              </a:tr>
              <a:tr h="711051">
                <a:tc>
                  <a:txBody>
                    <a:bodyPr/>
                    <a:lstStyle/>
                    <a:p>
                      <a:pPr algn="ctr"/>
                      <a:r>
                        <a:rPr lang="en-US" dirty="0" smtClean="0"/>
                        <a:t>1 hour</a:t>
                      </a:r>
                      <a:endParaRPr lang="en-US" dirty="0"/>
                    </a:p>
                  </a:txBody>
                  <a:tcPr/>
                </a:tc>
                <a:tc>
                  <a:txBody>
                    <a:bodyPr/>
                    <a:lstStyle/>
                    <a:p>
                      <a:pPr algn="ctr"/>
                      <a:r>
                        <a:rPr lang="en-US" dirty="0" smtClean="0"/>
                        <a:t>70%</a:t>
                      </a:r>
                      <a:endParaRPr lang="en-US" dirty="0"/>
                    </a:p>
                  </a:txBody>
                  <a:tcPr/>
                </a:tc>
              </a:tr>
              <a:tr h="711051">
                <a:tc>
                  <a:txBody>
                    <a:bodyPr/>
                    <a:lstStyle/>
                    <a:p>
                      <a:pPr algn="ctr"/>
                      <a:r>
                        <a:rPr lang="en-US" dirty="0" smtClean="0"/>
                        <a:t>24 hours</a:t>
                      </a:r>
                      <a:endParaRPr lang="en-US" dirty="0"/>
                    </a:p>
                  </a:txBody>
                  <a:tcPr/>
                </a:tc>
                <a:tc>
                  <a:txBody>
                    <a:bodyPr/>
                    <a:lstStyle/>
                    <a:p>
                      <a:pPr algn="ctr"/>
                      <a:r>
                        <a:rPr lang="en-US" dirty="0" smtClean="0"/>
                        <a:t>34%</a:t>
                      </a:r>
                      <a:endParaRPr lang="en-US" dirty="0"/>
                    </a:p>
                  </a:txBody>
                  <a:tcPr/>
                </a:tc>
              </a:tr>
              <a:tr h="711051">
                <a:tc>
                  <a:txBody>
                    <a:bodyPr/>
                    <a:lstStyle/>
                    <a:p>
                      <a:pPr algn="ctr"/>
                      <a:r>
                        <a:rPr lang="en-US" dirty="0" smtClean="0"/>
                        <a:t>7 days</a:t>
                      </a:r>
                      <a:endParaRPr lang="en-US" dirty="0"/>
                    </a:p>
                  </a:txBody>
                  <a:tcPr/>
                </a:tc>
                <a:tc>
                  <a:txBody>
                    <a:bodyPr/>
                    <a:lstStyle/>
                    <a:p>
                      <a:pPr algn="ctr"/>
                      <a:r>
                        <a:rPr lang="en-US" dirty="0" smtClean="0"/>
                        <a:t>28%</a:t>
                      </a:r>
                      <a:endParaRPr lang="en-US" dirty="0"/>
                    </a:p>
                  </a:txBody>
                  <a:tcPr/>
                </a:tc>
              </a:tr>
              <a:tr h="711051">
                <a:tc>
                  <a:txBody>
                    <a:bodyPr/>
                    <a:lstStyle/>
                    <a:p>
                      <a:pPr algn="ctr"/>
                      <a:r>
                        <a:rPr lang="en-US" dirty="0" smtClean="0"/>
                        <a:t>1 month</a:t>
                      </a:r>
                      <a:endParaRPr lang="en-US" dirty="0"/>
                    </a:p>
                  </a:txBody>
                  <a:tcPr/>
                </a:tc>
                <a:tc>
                  <a:txBody>
                    <a:bodyPr/>
                    <a:lstStyle/>
                    <a:p>
                      <a:pPr algn="ctr"/>
                      <a:r>
                        <a:rPr lang="en-US" dirty="0" smtClean="0"/>
                        <a:t>7%</a:t>
                      </a:r>
                      <a:endParaRPr lang="en-US" dirty="0"/>
                    </a:p>
                  </a:txBody>
                  <a:tcPr/>
                </a:tc>
              </a:tr>
              <a:tr h="711051">
                <a:tc>
                  <a:txBody>
                    <a:bodyPr/>
                    <a:lstStyle/>
                    <a:p>
                      <a:pPr algn="ctr"/>
                      <a:r>
                        <a:rPr lang="en-US" dirty="0" smtClean="0"/>
                        <a:t>6 months</a:t>
                      </a:r>
                      <a:endParaRPr lang="en-US" dirty="0"/>
                    </a:p>
                  </a:txBody>
                  <a:tcPr/>
                </a:tc>
                <a:tc>
                  <a:txBody>
                    <a:bodyPr/>
                    <a:lstStyle/>
                    <a:p>
                      <a:pPr algn="ctr"/>
                      <a:r>
                        <a:rPr lang="en-US" dirty="0" smtClean="0"/>
                        <a:t>100%</a:t>
                      </a:r>
                      <a:endParaRPr lang="en-US" dirty="0"/>
                    </a:p>
                  </a:txBody>
                  <a:tcPr/>
                </a:tc>
              </a:tr>
            </a:tbl>
          </a:graphicData>
        </a:graphic>
      </p:graphicFrame>
    </p:spTree>
    <p:extLst>
      <p:ext uri="{BB962C8B-B14F-4D97-AF65-F5344CB8AC3E}">
        <p14:creationId xmlns:p14="http://schemas.microsoft.com/office/powerpoint/2010/main" val="979031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SMiShing</a:t>
            </a:r>
            <a:endParaRPr lang="en-US" dirty="0"/>
          </a:p>
        </p:txBody>
      </p:sp>
      <p:sp>
        <p:nvSpPr>
          <p:cNvPr id="3" name="Content Placeholder 2"/>
          <p:cNvSpPr>
            <a:spLocks noGrp="1"/>
          </p:cNvSpPr>
          <p:nvPr>
            <p:ph idx="1"/>
          </p:nvPr>
        </p:nvSpPr>
        <p:spPr/>
        <p:txBody>
          <a:bodyPr>
            <a:normAutofit/>
          </a:bodyPr>
          <a:lstStyle/>
          <a:p>
            <a:r>
              <a:rPr lang="en-US" dirty="0" smtClean="0"/>
              <a:t>Phishing </a:t>
            </a:r>
            <a:r>
              <a:rPr lang="en-US" dirty="0"/>
              <a:t>lures sent via SMS text message </a:t>
            </a:r>
            <a:r>
              <a:rPr lang="en-US" dirty="0" smtClean="0"/>
              <a:t>and voice </a:t>
            </a:r>
            <a:r>
              <a:rPr lang="en-US" dirty="0"/>
              <a:t>phishing </a:t>
            </a:r>
            <a:r>
              <a:rPr lang="en-US" dirty="0" smtClean="0"/>
              <a:t>(</a:t>
            </a:r>
            <a:r>
              <a:rPr lang="en-US" dirty="0" err="1" smtClean="0"/>
              <a:t>vishing</a:t>
            </a:r>
            <a:r>
              <a:rPr lang="en-US" dirty="0" smtClean="0"/>
              <a:t>)</a:t>
            </a:r>
          </a:p>
          <a:p>
            <a:r>
              <a:rPr lang="en-US" i="1" dirty="0" smtClean="0"/>
              <a:t>“</a:t>
            </a:r>
            <a:r>
              <a:rPr lang="en-US" i="1" dirty="0"/>
              <a:t>Thank you for calling Bank of America. A text message has been sent to inform you that your debit card has been limited due to a security issue. To reactivate, please press </a:t>
            </a:r>
            <a:r>
              <a:rPr lang="en-US" i="1" dirty="0" smtClean="0"/>
              <a:t>1 now.”</a:t>
            </a:r>
          </a:p>
          <a:p>
            <a:r>
              <a:rPr lang="en-US" dirty="0" smtClean="0"/>
              <a:t>Caller then prompted </a:t>
            </a:r>
            <a:r>
              <a:rPr lang="en-US" dirty="0"/>
              <a:t>to enter </a:t>
            </a:r>
            <a:r>
              <a:rPr lang="en-US" dirty="0" smtClean="0"/>
              <a:t>last </a:t>
            </a:r>
            <a:r>
              <a:rPr lang="en-US" dirty="0"/>
              <a:t>four digits of </a:t>
            </a:r>
            <a:r>
              <a:rPr lang="en-US" dirty="0" smtClean="0"/>
              <a:t>Social </a:t>
            </a:r>
            <a:r>
              <a:rPr lang="en-US" dirty="0"/>
              <a:t>Security number, and then </a:t>
            </a:r>
            <a:r>
              <a:rPr lang="en-US" dirty="0" smtClean="0"/>
              <a:t>full </a:t>
            </a:r>
            <a:r>
              <a:rPr lang="en-US" dirty="0"/>
              <a:t>card number and expiration </a:t>
            </a:r>
            <a:r>
              <a:rPr lang="en-US" dirty="0" smtClean="0"/>
              <a:t>date</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16</a:t>
            </a:fld>
            <a:endParaRPr lang="en-US"/>
          </a:p>
        </p:txBody>
      </p:sp>
    </p:spTree>
    <p:extLst>
      <p:ext uri="{BB962C8B-B14F-4D97-AF65-F5344CB8AC3E}">
        <p14:creationId xmlns:p14="http://schemas.microsoft.com/office/powerpoint/2010/main" val="42519376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17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876" y="49177"/>
            <a:ext cx="7397578" cy="6822210"/>
          </a:xfrm>
          <a:prstGeom prst="rect">
            <a:avLst/>
          </a:prstGeom>
        </p:spPr>
      </p:pic>
    </p:spTree>
    <p:extLst>
      <p:ext uri="{BB962C8B-B14F-4D97-AF65-F5344CB8AC3E}">
        <p14:creationId xmlns:p14="http://schemas.microsoft.com/office/powerpoint/2010/main" val="12262006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18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308" y="18561"/>
            <a:ext cx="7545860" cy="6835802"/>
          </a:xfrm>
          <a:prstGeom prst="rect">
            <a:avLst/>
          </a:prstGeom>
        </p:spPr>
      </p:pic>
    </p:spTree>
    <p:extLst>
      <p:ext uri="{BB962C8B-B14F-4D97-AF65-F5344CB8AC3E}">
        <p14:creationId xmlns:p14="http://schemas.microsoft.com/office/powerpoint/2010/main" val="5557768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Worldwide Smartphone Usage</a:t>
            </a:r>
            <a:endParaRPr lang="en-US" dirty="0"/>
          </a:p>
        </p:txBody>
      </p:sp>
      <p:sp>
        <p:nvSpPr>
          <p:cNvPr id="4" name="Slide Number Placeholder 3"/>
          <p:cNvSpPr>
            <a:spLocks noGrp="1"/>
          </p:cNvSpPr>
          <p:nvPr>
            <p:ph type="sldNum" sz="quarter" idx="12"/>
          </p:nvPr>
        </p:nvSpPr>
        <p:spPr/>
        <p:txBody>
          <a:bodyPr/>
          <a:lstStyle/>
          <a:p>
            <a:fld id="{6B62410F-183D-4B33-A24F-710B6C962C9F}" type="slidenum">
              <a:rPr lang="en-US" smtClean="0"/>
              <a:t>19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39" y="1324445"/>
            <a:ext cx="11422620" cy="4466756"/>
          </a:xfrm>
          <a:prstGeom prst="rect">
            <a:avLst/>
          </a:prstGeom>
        </p:spPr>
      </p:pic>
    </p:spTree>
    <p:extLst>
      <p:ext uri="{BB962C8B-B14F-4D97-AF65-F5344CB8AC3E}">
        <p14:creationId xmlns:p14="http://schemas.microsoft.com/office/powerpoint/2010/main" val="6926330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You Are Here Because . . .</a:t>
            </a:r>
            <a:endParaRPr lang="en-US" dirty="0"/>
          </a:p>
        </p:txBody>
      </p:sp>
      <p:sp>
        <p:nvSpPr>
          <p:cNvPr id="3" name="Content Placeholder 2"/>
          <p:cNvSpPr>
            <a:spLocks noGrp="1"/>
          </p:cNvSpPr>
          <p:nvPr>
            <p:ph idx="1"/>
          </p:nvPr>
        </p:nvSpPr>
        <p:spPr/>
        <p:txBody>
          <a:bodyPr>
            <a:normAutofit lnSpcReduction="10000"/>
          </a:bodyPr>
          <a:lstStyle/>
          <a:p>
            <a:r>
              <a:rPr lang="en-US" dirty="0" smtClean="0"/>
              <a:t>You teach an Introduction to Computers class and are considering adding material on practical security</a:t>
            </a:r>
          </a:p>
          <a:p>
            <a:r>
              <a:rPr lang="en-US" dirty="0" smtClean="0"/>
              <a:t>You want to pick up a few tips to be more secure</a:t>
            </a:r>
          </a:p>
          <a:p>
            <a:r>
              <a:rPr lang="en-US" dirty="0"/>
              <a:t>You enjoy being scared out of your wits by the latest attacks and our inability to defend ourselves</a:t>
            </a:r>
          </a:p>
          <a:p>
            <a:r>
              <a:rPr lang="en-US" dirty="0" smtClean="0"/>
              <a:t>You </a:t>
            </a:r>
            <a:r>
              <a:rPr lang="en-US" dirty="0"/>
              <a:t>want to look respectable with your colleagues by attending at least one session </a:t>
            </a:r>
            <a:r>
              <a:rPr lang="en-US" dirty="0" smtClean="0"/>
              <a:t>today</a:t>
            </a:r>
            <a:endParaRPr lang="en-US" dirty="0"/>
          </a:p>
          <a:p>
            <a:r>
              <a:rPr lang="en-US" dirty="0" smtClean="0"/>
              <a:t>You need a strong Wi-Fi signal so you can </a:t>
            </a:r>
            <a:r>
              <a:rPr lang="en-US" dirty="0"/>
              <a:t>update your Facebook </a:t>
            </a:r>
            <a:r>
              <a:rPr lang="en-US" dirty="0" smtClean="0"/>
              <a:t>page</a:t>
            </a:r>
          </a:p>
          <a:p>
            <a:r>
              <a:rPr lang="en-US" dirty="0" smtClean="0"/>
              <a:t>You </a:t>
            </a:r>
            <a:r>
              <a:rPr lang="en-US" dirty="0"/>
              <a:t>are hiding from your Cengage </a:t>
            </a:r>
            <a:r>
              <a:rPr lang="en-US" dirty="0" smtClean="0"/>
              <a:t>book rep </a:t>
            </a:r>
            <a:r>
              <a:rPr lang="en-US" dirty="0"/>
              <a:t>and you know that they never go to any of these sessions</a:t>
            </a:r>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2</a:t>
            </a:fld>
            <a:endParaRPr lang="en-US"/>
          </a:p>
        </p:txBody>
      </p:sp>
    </p:spTree>
    <p:extLst>
      <p:ext uri="{BB962C8B-B14F-4D97-AF65-F5344CB8AC3E}">
        <p14:creationId xmlns:p14="http://schemas.microsoft.com/office/powerpoint/2010/main" val="2535922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Internet of Things (</a:t>
            </a:r>
            <a:r>
              <a:rPr lang="en-US" dirty="0" err="1" smtClean="0"/>
              <a:t>IoT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err="1"/>
              <a:t>IoT</a:t>
            </a:r>
            <a:r>
              <a:rPr lang="en-US" dirty="0"/>
              <a:t> </a:t>
            </a:r>
            <a:r>
              <a:rPr lang="en-US" dirty="0" smtClean="0"/>
              <a:t>- Network </a:t>
            </a:r>
            <a:r>
              <a:rPr lang="en-US" dirty="0"/>
              <a:t>of networks of uniquely identifiable </a:t>
            </a:r>
            <a:r>
              <a:rPr lang="en-US" dirty="0" smtClean="0"/>
              <a:t>endpoints (“things”) that </a:t>
            </a:r>
            <a:r>
              <a:rPr lang="en-US" dirty="0"/>
              <a:t>communicate without human </a:t>
            </a:r>
            <a:r>
              <a:rPr lang="en-US" dirty="0" smtClean="0"/>
              <a:t>interaction</a:t>
            </a:r>
          </a:p>
          <a:p>
            <a:r>
              <a:rPr lang="en-US" dirty="0" err="1" smtClean="0"/>
              <a:t>IoT</a:t>
            </a:r>
            <a:r>
              <a:rPr lang="en-US" dirty="0" smtClean="0"/>
              <a:t> grow to </a:t>
            </a:r>
            <a:r>
              <a:rPr lang="en-US" b="1" dirty="0" smtClean="0">
                <a:solidFill>
                  <a:srgbClr val="FF0000"/>
                </a:solidFill>
              </a:rPr>
              <a:t>26 billion </a:t>
            </a:r>
            <a:r>
              <a:rPr lang="en-US" dirty="0" smtClean="0"/>
              <a:t>units to sales of $7.1 </a:t>
            </a:r>
            <a:r>
              <a:rPr lang="en-US" dirty="0"/>
              <a:t>trillion in </a:t>
            </a:r>
            <a:r>
              <a:rPr lang="en-US" dirty="0" smtClean="0"/>
              <a:t>2020 </a:t>
            </a:r>
          </a:p>
          <a:p>
            <a:r>
              <a:rPr lang="en-US" dirty="0" smtClean="0"/>
              <a:t>Enterprise: smart </a:t>
            </a:r>
            <a:r>
              <a:rPr lang="en-US" dirty="0"/>
              <a:t>buildings with web-enabled technologies for managing heat, lighting, ventilation, </a:t>
            </a:r>
            <a:r>
              <a:rPr lang="en-US" dirty="0" smtClean="0"/>
              <a:t>elevators, security cameras</a:t>
            </a:r>
            <a:endParaRPr lang="en-US" dirty="0"/>
          </a:p>
          <a:p>
            <a:r>
              <a:rPr lang="en-US" dirty="0" smtClean="0"/>
              <a:t>Home: smart </a:t>
            </a:r>
            <a:r>
              <a:rPr lang="en-US" dirty="0"/>
              <a:t>TVs, webcams, smart home thermostats, remote power outlets, sprinkler controllers, doors locks, home alarms, bathroom scales, garage door </a:t>
            </a:r>
            <a:r>
              <a:rPr lang="en-US" dirty="0" smtClean="0"/>
              <a:t>openers, hubs </a:t>
            </a:r>
            <a:r>
              <a:rPr lang="en-US" dirty="0"/>
              <a:t>for controlling multiple </a:t>
            </a:r>
            <a:r>
              <a:rPr lang="en-US" dirty="0" smtClean="0"/>
              <a:t>devices</a:t>
            </a:r>
          </a:p>
          <a:p>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20</a:t>
            </a:fld>
            <a:endParaRPr lang="en-US"/>
          </a:p>
        </p:txBody>
      </p:sp>
    </p:spTree>
    <p:extLst>
      <p:ext uri="{BB962C8B-B14F-4D97-AF65-F5344CB8AC3E}">
        <p14:creationId xmlns:p14="http://schemas.microsoft.com/office/powerpoint/2010/main" val="32791337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Internet of Things (</a:t>
            </a:r>
            <a:r>
              <a:rPr lang="en-US" dirty="0" err="1" smtClean="0"/>
              <a:t>IoT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00"/>
                </a:solidFill>
              </a:rPr>
              <a:t>7</a:t>
            </a:r>
            <a:r>
              <a:rPr lang="en-US" dirty="0" smtClean="0"/>
              <a:t> of </a:t>
            </a:r>
            <a:r>
              <a:rPr lang="en-US" dirty="0"/>
              <a:t>the 10 most popular types of </a:t>
            </a:r>
            <a:r>
              <a:rPr lang="en-US" dirty="0" err="1" smtClean="0"/>
              <a:t>IoT</a:t>
            </a:r>
            <a:r>
              <a:rPr lang="en-US" dirty="0" smtClean="0"/>
              <a:t> devices </a:t>
            </a:r>
            <a:r>
              <a:rPr lang="en-US" dirty="0"/>
              <a:t>are vulnerable to </a:t>
            </a:r>
            <a:r>
              <a:rPr lang="en-US" dirty="0" smtClean="0"/>
              <a:t>attackers </a:t>
            </a:r>
          </a:p>
          <a:p>
            <a:r>
              <a:rPr lang="en-US" dirty="0" smtClean="0"/>
              <a:t>Each </a:t>
            </a:r>
            <a:r>
              <a:rPr lang="en-US" dirty="0"/>
              <a:t>device had </a:t>
            </a:r>
            <a:r>
              <a:rPr lang="en-US" dirty="0" smtClean="0"/>
              <a:t>average of </a:t>
            </a:r>
            <a:r>
              <a:rPr lang="en-US" b="1" dirty="0" smtClean="0">
                <a:solidFill>
                  <a:srgbClr val="FF0000"/>
                </a:solidFill>
              </a:rPr>
              <a:t>25</a:t>
            </a:r>
            <a:r>
              <a:rPr lang="en-US" dirty="0" smtClean="0"/>
              <a:t> vulnerabilities</a:t>
            </a:r>
            <a:r>
              <a:rPr lang="en-US" dirty="0"/>
              <a:t> </a:t>
            </a:r>
            <a:r>
              <a:rPr lang="en-US" dirty="0" smtClean="0"/>
              <a:t>(lack authentication</a:t>
            </a:r>
            <a:r>
              <a:rPr lang="en-US" dirty="0"/>
              <a:t>, insecure web interface, </a:t>
            </a:r>
            <a:r>
              <a:rPr lang="en-US" dirty="0" smtClean="0"/>
              <a:t>lack </a:t>
            </a:r>
            <a:r>
              <a:rPr lang="en-US" dirty="0"/>
              <a:t>of transport </a:t>
            </a:r>
            <a:r>
              <a:rPr lang="en-US" dirty="0" smtClean="0"/>
              <a:t>encryption)</a:t>
            </a:r>
          </a:p>
          <a:p>
            <a:r>
              <a:rPr lang="en-US" dirty="0" smtClean="0"/>
              <a:t>Communications </a:t>
            </a:r>
            <a:r>
              <a:rPr lang="en-US" dirty="0"/>
              <a:t>protocols for building automation and control networks, such as </a:t>
            </a:r>
            <a:r>
              <a:rPr lang="en-US" dirty="0" err="1"/>
              <a:t>BACnet</a:t>
            </a:r>
            <a:r>
              <a:rPr lang="en-US" dirty="0"/>
              <a:t> and </a:t>
            </a:r>
            <a:r>
              <a:rPr lang="en-US" dirty="0" err="1"/>
              <a:t>LonTalk</a:t>
            </a:r>
            <a:r>
              <a:rPr lang="en-US" dirty="0"/>
              <a:t>, are open and </a:t>
            </a:r>
            <a:r>
              <a:rPr lang="en-US" dirty="0" smtClean="0"/>
              <a:t>transparent</a:t>
            </a:r>
          </a:p>
          <a:p>
            <a:r>
              <a:rPr lang="en-US" dirty="0" smtClean="0"/>
              <a:t>As embedded systems </a:t>
            </a:r>
            <a:r>
              <a:rPr lang="en-US" b="1" dirty="0" smtClean="0">
                <a:solidFill>
                  <a:srgbClr val="FF0000"/>
                </a:solidFill>
              </a:rPr>
              <a:t>no</a:t>
            </a:r>
            <a:r>
              <a:rPr lang="en-US" dirty="0" smtClean="0"/>
              <a:t> means to update devices</a:t>
            </a:r>
          </a:p>
          <a:p>
            <a:pPr marL="0" indent="0">
              <a:buNone/>
            </a:pP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21</a:t>
            </a:fld>
            <a:endParaRPr lang="en-US"/>
          </a:p>
        </p:txBody>
      </p:sp>
    </p:spTree>
    <p:extLst>
      <p:ext uri="{BB962C8B-B14F-4D97-AF65-F5344CB8AC3E}">
        <p14:creationId xmlns:p14="http://schemas.microsoft.com/office/powerpoint/2010/main" val="28184909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6259"/>
            <a:ext cx="9920415" cy="6528653"/>
          </a:xfrm>
        </p:spPr>
      </p:pic>
      <p:sp>
        <p:nvSpPr>
          <p:cNvPr id="5" name="Slide Number Placeholder 4"/>
          <p:cNvSpPr>
            <a:spLocks noGrp="1"/>
          </p:cNvSpPr>
          <p:nvPr>
            <p:ph type="sldNum" sz="quarter" idx="12"/>
          </p:nvPr>
        </p:nvSpPr>
        <p:spPr/>
        <p:txBody>
          <a:bodyPr/>
          <a:lstStyle/>
          <a:p>
            <a:fld id="{6B62410F-183D-4B33-A24F-710B6C962C9F}" type="slidenum">
              <a:rPr lang="en-US" smtClean="0"/>
              <a:t>22</a:t>
            </a:fld>
            <a:endParaRPr lang="en-US"/>
          </a:p>
        </p:txBody>
      </p:sp>
    </p:spTree>
    <p:extLst>
      <p:ext uri="{BB962C8B-B14F-4D97-AF65-F5344CB8AC3E}">
        <p14:creationId xmlns:p14="http://schemas.microsoft.com/office/powerpoint/2010/main" val="11798230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23</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837" y="66364"/>
            <a:ext cx="6941514" cy="6655111"/>
          </a:xfrm>
          <a:prstGeom prst="rect">
            <a:avLst/>
          </a:prstGeom>
        </p:spPr>
      </p:pic>
    </p:spTree>
    <p:extLst>
      <p:ext uri="{BB962C8B-B14F-4D97-AF65-F5344CB8AC3E}">
        <p14:creationId xmlns:p14="http://schemas.microsoft.com/office/powerpoint/2010/main" val="15215638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Your Privacy</a:t>
            </a:r>
            <a:endParaRPr lang="en-US" dirty="0"/>
          </a:p>
        </p:txBody>
      </p:sp>
      <p:sp>
        <p:nvSpPr>
          <p:cNvPr id="3" name="Content Placeholder 2"/>
          <p:cNvSpPr>
            <a:spLocks noGrp="1"/>
          </p:cNvSpPr>
          <p:nvPr>
            <p:ph idx="1"/>
          </p:nvPr>
        </p:nvSpPr>
        <p:spPr/>
        <p:txBody>
          <a:bodyPr>
            <a:normAutofit/>
          </a:bodyPr>
          <a:lstStyle/>
          <a:p>
            <a:r>
              <a:rPr lang="en-US" sz="4800" dirty="0">
                <a:hlinkClick r:id="rId2"/>
              </a:rPr>
              <a:t>Google Location History</a:t>
            </a:r>
            <a:endParaRPr lang="en-US" sz="4800" dirty="0"/>
          </a:p>
          <a:p>
            <a:r>
              <a:rPr lang="en-US" sz="4800" dirty="0">
                <a:hlinkClick r:id="rId3"/>
              </a:rPr>
              <a:t>Immersion</a:t>
            </a:r>
            <a:endParaRPr lang="en-US" sz="4800" dirty="0"/>
          </a:p>
          <a:p>
            <a:r>
              <a:rPr lang="en-US" sz="4800" dirty="0">
                <a:hlinkClick r:id="rId4"/>
              </a:rPr>
              <a:t>You’ve Been </a:t>
            </a:r>
            <a:r>
              <a:rPr lang="en-US" sz="4800" dirty="0" err="1">
                <a:hlinkClick r:id="rId4"/>
              </a:rPr>
              <a:t>Pwned</a:t>
            </a:r>
            <a:r>
              <a:rPr lang="en-US" sz="4800" dirty="0">
                <a:hlinkClick r:id="rId4"/>
              </a:rPr>
              <a:t>!</a:t>
            </a:r>
            <a:endParaRPr lang="en-US" sz="4800" dirty="0"/>
          </a:p>
        </p:txBody>
      </p:sp>
      <p:sp>
        <p:nvSpPr>
          <p:cNvPr id="5" name="Slide Number Placeholder 4"/>
          <p:cNvSpPr>
            <a:spLocks noGrp="1"/>
          </p:cNvSpPr>
          <p:nvPr>
            <p:ph type="sldNum" sz="quarter" idx="12"/>
          </p:nvPr>
        </p:nvSpPr>
        <p:spPr/>
        <p:txBody>
          <a:bodyPr/>
          <a:lstStyle/>
          <a:p>
            <a:fld id="{6B62410F-183D-4B33-A24F-710B6C962C9F}" type="slidenum">
              <a:rPr lang="en-US" smtClean="0"/>
              <a:t>24</a:t>
            </a:fld>
            <a:endParaRPr lang="en-US"/>
          </a:p>
        </p:txBody>
      </p:sp>
    </p:spTree>
    <p:extLst>
      <p:ext uri="{BB962C8B-B14F-4D97-AF65-F5344CB8AC3E}">
        <p14:creationId xmlns:p14="http://schemas.microsoft.com/office/powerpoint/2010/main" val="3648841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Crimes Americans Worry About Most</a:t>
            </a:r>
            <a:endParaRPr lang="en-US" dirty="0"/>
          </a:p>
        </p:txBody>
      </p:sp>
      <p:sp>
        <p:nvSpPr>
          <p:cNvPr id="4" name="Slide Number Placeholder 3"/>
          <p:cNvSpPr>
            <a:spLocks noGrp="1"/>
          </p:cNvSpPr>
          <p:nvPr>
            <p:ph type="sldNum" sz="quarter" idx="12"/>
          </p:nvPr>
        </p:nvSpPr>
        <p:spPr/>
        <p:txBody>
          <a:bodyPr/>
          <a:lstStyle/>
          <a:p>
            <a:fld id="{6B62410F-183D-4B33-A24F-710B6C962C9F}" type="slidenum">
              <a:rPr lang="en-US" smtClean="0"/>
              <a:t>25</a:t>
            </a:fld>
            <a:endParaRPr lang="en-US"/>
          </a:p>
        </p:txBody>
      </p:sp>
      <p:pic>
        <p:nvPicPr>
          <p:cNvPr id="7" name="Picture 6"/>
          <p:cNvPicPr>
            <a:picLocks noChangeAspect="1"/>
          </p:cNvPicPr>
          <p:nvPr/>
        </p:nvPicPr>
        <p:blipFill>
          <a:blip r:embed="rId3"/>
          <a:stretch>
            <a:fillRect/>
          </a:stretch>
        </p:blipFill>
        <p:spPr>
          <a:xfrm>
            <a:off x="2660343" y="1619301"/>
            <a:ext cx="6826927" cy="4635124"/>
          </a:xfrm>
          <a:prstGeom prst="rect">
            <a:avLst/>
          </a:prstGeom>
        </p:spPr>
      </p:pic>
    </p:spTree>
    <p:extLst>
      <p:ext uri="{BB962C8B-B14F-4D97-AF65-F5344CB8AC3E}">
        <p14:creationId xmlns:p14="http://schemas.microsoft.com/office/powerpoint/2010/main" val="37478950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Above Average</a:t>
            </a:r>
            <a:endParaRPr lang="en-US" dirty="0"/>
          </a:p>
        </p:txBody>
      </p:sp>
      <p:sp>
        <p:nvSpPr>
          <p:cNvPr id="3" name="Content Placeholder 2"/>
          <p:cNvSpPr>
            <a:spLocks noGrp="1"/>
          </p:cNvSpPr>
          <p:nvPr>
            <p:ph idx="1"/>
          </p:nvPr>
        </p:nvSpPr>
        <p:spPr/>
        <p:txBody>
          <a:bodyPr>
            <a:noAutofit/>
          </a:bodyPr>
          <a:lstStyle/>
          <a:p>
            <a:r>
              <a:rPr lang="en-US" sz="3600" dirty="0"/>
              <a:t>Top 6 cities with computer infections above national average (per capita)</a:t>
            </a:r>
          </a:p>
          <a:p>
            <a:pPr lvl="1"/>
            <a:r>
              <a:rPr lang="en-US" sz="3600" dirty="0"/>
              <a:t>Tampa</a:t>
            </a:r>
          </a:p>
          <a:p>
            <a:pPr lvl="1"/>
            <a:r>
              <a:rPr lang="en-US" sz="3600" dirty="0"/>
              <a:t>Orlando</a:t>
            </a:r>
          </a:p>
          <a:p>
            <a:pPr lvl="1"/>
            <a:r>
              <a:rPr lang="en-US" sz="3600" dirty="0"/>
              <a:t>St. Louis</a:t>
            </a:r>
          </a:p>
          <a:p>
            <a:pPr lvl="1"/>
            <a:r>
              <a:rPr lang="en-US" sz="3600" dirty="0"/>
              <a:t>Salt Lake City</a:t>
            </a:r>
          </a:p>
          <a:p>
            <a:pPr lvl="1"/>
            <a:r>
              <a:rPr lang="en-US" sz="3600" dirty="0"/>
              <a:t>Little Rock</a:t>
            </a:r>
          </a:p>
          <a:p>
            <a:pPr lvl="1"/>
            <a:r>
              <a:rPr lang="en-US" sz="3600" dirty="0"/>
              <a:t>Washington, DC</a:t>
            </a:r>
          </a:p>
        </p:txBody>
      </p:sp>
      <p:sp>
        <p:nvSpPr>
          <p:cNvPr id="5" name="Slide Number Placeholder 4"/>
          <p:cNvSpPr>
            <a:spLocks noGrp="1"/>
          </p:cNvSpPr>
          <p:nvPr>
            <p:ph type="sldNum" sz="quarter" idx="12"/>
          </p:nvPr>
        </p:nvSpPr>
        <p:spPr/>
        <p:txBody>
          <a:bodyPr/>
          <a:lstStyle/>
          <a:p>
            <a:fld id="{6B62410F-183D-4B33-A24F-710B6C962C9F}" type="slidenum">
              <a:rPr lang="en-US" smtClean="0"/>
              <a:t>26</a:t>
            </a:fld>
            <a:endParaRPr lang="en-US"/>
          </a:p>
        </p:txBody>
      </p:sp>
    </p:spTree>
    <p:extLst>
      <p:ext uri="{BB962C8B-B14F-4D97-AF65-F5344CB8AC3E}">
        <p14:creationId xmlns:p14="http://schemas.microsoft.com/office/powerpoint/2010/main" val="9294869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Jan – Feb 2015</a:t>
            </a:r>
            <a:endParaRPr lang="en-US" dirty="0"/>
          </a:p>
        </p:txBody>
      </p:sp>
      <p:graphicFrame>
        <p:nvGraphicFramePr>
          <p:cNvPr id="6" name="Content Placeholder 5"/>
          <p:cNvGraphicFramePr>
            <a:graphicFrameLocks noGrp="1"/>
          </p:cNvGraphicFramePr>
          <p:nvPr>
            <p:ph idx="1"/>
            <p:extLst/>
          </p:nvPr>
        </p:nvGraphicFramePr>
        <p:xfrm>
          <a:off x="1683796" y="1825625"/>
          <a:ext cx="8895426" cy="3793944"/>
        </p:xfrm>
        <a:graphic>
          <a:graphicData uri="http://schemas.openxmlformats.org/drawingml/2006/table">
            <a:tbl>
              <a:tblPr firstRow="1" bandRow="1">
                <a:tableStyleId>{5C22544A-7EE6-4342-B048-85BDC9FD1C3A}</a:tableStyleId>
              </a:tblPr>
              <a:tblGrid>
                <a:gridCol w="4447713"/>
                <a:gridCol w="4447713"/>
              </a:tblGrid>
              <a:tr h="474243">
                <a:tc>
                  <a:txBody>
                    <a:bodyPr/>
                    <a:lstStyle/>
                    <a:p>
                      <a:pPr algn="ctr"/>
                      <a:r>
                        <a:rPr lang="en-US" dirty="0" smtClean="0"/>
                        <a:t>City/Region</a:t>
                      </a:r>
                      <a:endParaRPr lang="en-US" dirty="0"/>
                    </a:p>
                  </a:txBody>
                  <a:tcPr/>
                </a:tc>
                <a:tc>
                  <a:txBody>
                    <a:bodyPr/>
                    <a:lstStyle/>
                    <a:p>
                      <a:pPr algn="ctr"/>
                      <a:r>
                        <a:rPr lang="en-US" dirty="0" smtClean="0"/>
                        <a:t>Increase</a:t>
                      </a:r>
                      <a:r>
                        <a:rPr lang="en-US" baseline="0" dirty="0" smtClean="0"/>
                        <a:t> in Infections Last Month</a:t>
                      </a:r>
                      <a:endParaRPr lang="en-US" dirty="0"/>
                    </a:p>
                  </a:txBody>
                  <a:tcPr/>
                </a:tc>
              </a:tr>
              <a:tr h="474243">
                <a:tc>
                  <a:txBody>
                    <a:bodyPr/>
                    <a:lstStyle/>
                    <a:p>
                      <a:r>
                        <a:rPr lang="en-US" dirty="0" smtClean="0"/>
                        <a:t>New York City</a:t>
                      </a:r>
                      <a:endParaRPr lang="en-US" dirty="0"/>
                    </a:p>
                  </a:txBody>
                  <a:tcPr/>
                </a:tc>
                <a:tc>
                  <a:txBody>
                    <a:bodyPr/>
                    <a:lstStyle/>
                    <a:p>
                      <a:r>
                        <a:rPr lang="en-US" dirty="0" smtClean="0"/>
                        <a:t>93%</a:t>
                      </a:r>
                      <a:endParaRPr lang="en-US" dirty="0"/>
                    </a:p>
                  </a:txBody>
                  <a:tcPr/>
                </a:tc>
              </a:tr>
              <a:tr h="474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Pennsylvania</a:t>
                      </a:r>
                    </a:p>
                  </a:txBody>
                  <a:tcPr/>
                </a:tc>
                <a:tc>
                  <a:txBody>
                    <a:bodyPr/>
                    <a:lstStyle/>
                    <a:p>
                      <a:r>
                        <a:rPr lang="en-US" dirty="0" smtClean="0"/>
                        <a:t>91%</a:t>
                      </a:r>
                      <a:endParaRPr lang="en-US" dirty="0"/>
                    </a:p>
                  </a:txBody>
                  <a:tcPr/>
                </a:tc>
              </a:tr>
              <a:tr h="474243">
                <a:tc>
                  <a:txBody>
                    <a:bodyPr/>
                    <a:lstStyle/>
                    <a:p>
                      <a:r>
                        <a:rPr lang="en-US" dirty="0" smtClean="0"/>
                        <a:t>New Jersey</a:t>
                      </a:r>
                      <a:endParaRPr lang="en-US" dirty="0"/>
                    </a:p>
                  </a:txBody>
                  <a:tcPr/>
                </a:tc>
                <a:tc>
                  <a:txBody>
                    <a:bodyPr/>
                    <a:lstStyle/>
                    <a:p>
                      <a:r>
                        <a:rPr lang="en-US" dirty="0" smtClean="0"/>
                        <a:t>71%</a:t>
                      </a:r>
                      <a:endParaRPr lang="en-US" dirty="0"/>
                    </a:p>
                  </a:txBody>
                  <a:tcPr/>
                </a:tc>
              </a:tr>
              <a:tr h="474243">
                <a:tc>
                  <a:txBody>
                    <a:bodyPr/>
                    <a:lstStyle/>
                    <a:p>
                      <a:r>
                        <a:rPr lang="en-US" dirty="0" smtClean="0"/>
                        <a:t>Rhode Island</a:t>
                      </a:r>
                      <a:endParaRPr lang="en-US" dirty="0"/>
                    </a:p>
                  </a:txBody>
                  <a:tcPr/>
                </a:tc>
                <a:tc>
                  <a:txBody>
                    <a:bodyPr/>
                    <a:lstStyle/>
                    <a:p>
                      <a:r>
                        <a:rPr lang="en-US" dirty="0" smtClean="0"/>
                        <a:t>55%</a:t>
                      </a:r>
                      <a:endParaRPr lang="en-US" dirty="0"/>
                    </a:p>
                  </a:txBody>
                  <a:tcPr/>
                </a:tc>
              </a:tr>
              <a:tr h="474243">
                <a:tc>
                  <a:txBody>
                    <a:bodyPr/>
                    <a:lstStyle/>
                    <a:p>
                      <a:r>
                        <a:rPr lang="en-US" dirty="0" smtClean="0"/>
                        <a:t>Maine</a:t>
                      </a:r>
                      <a:endParaRPr lang="en-US" dirty="0"/>
                    </a:p>
                  </a:txBody>
                  <a:tcPr/>
                </a:tc>
                <a:tc>
                  <a:txBody>
                    <a:bodyPr/>
                    <a:lstStyle/>
                    <a:p>
                      <a:r>
                        <a:rPr lang="en-US" dirty="0" smtClean="0"/>
                        <a:t>53%</a:t>
                      </a:r>
                      <a:endParaRPr lang="en-US" dirty="0"/>
                    </a:p>
                  </a:txBody>
                  <a:tcPr/>
                </a:tc>
              </a:tr>
              <a:tr h="474243">
                <a:tc>
                  <a:txBody>
                    <a:bodyPr/>
                    <a:lstStyle/>
                    <a:p>
                      <a:r>
                        <a:rPr lang="en-US" dirty="0" smtClean="0"/>
                        <a:t>Massachusetts</a:t>
                      </a:r>
                      <a:endParaRPr lang="en-US" dirty="0"/>
                    </a:p>
                  </a:txBody>
                  <a:tcPr/>
                </a:tc>
                <a:tc>
                  <a:txBody>
                    <a:bodyPr/>
                    <a:lstStyle/>
                    <a:p>
                      <a:r>
                        <a:rPr lang="en-US" dirty="0" smtClean="0"/>
                        <a:t>46%</a:t>
                      </a:r>
                      <a:endParaRPr lang="en-US" dirty="0"/>
                    </a:p>
                  </a:txBody>
                  <a:tcPr/>
                </a:tc>
              </a:tr>
              <a:tr h="474243">
                <a:tc>
                  <a:txBody>
                    <a:bodyPr/>
                    <a:lstStyle/>
                    <a:p>
                      <a:r>
                        <a:rPr lang="en-US" dirty="0" smtClean="0"/>
                        <a:t>Connecticut</a:t>
                      </a:r>
                      <a:endParaRPr lang="en-US" dirty="0"/>
                    </a:p>
                  </a:txBody>
                  <a:tcPr/>
                </a:tc>
                <a:tc>
                  <a:txBody>
                    <a:bodyPr/>
                    <a:lstStyle/>
                    <a:p>
                      <a:r>
                        <a:rPr lang="en-US" dirty="0" smtClean="0"/>
                        <a:t>37%</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6B62410F-183D-4B33-A24F-710B6C962C9F}" type="slidenum">
              <a:rPr lang="en-US" smtClean="0"/>
              <a:t>27</a:t>
            </a:fld>
            <a:endParaRPr lang="en-US"/>
          </a:p>
        </p:txBody>
      </p:sp>
    </p:spTree>
    <p:extLst>
      <p:ext uri="{BB962C8B-B14F-4D97-AF65-F5344CB8AC3E}">
        <p14:creationId xmlns:p14="http://schemas.microsoft.com/office/powerpoint/2010/main" val="42724443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950" dirty="0"/>
              <a:t>Real Time Attack Trackers</a:t>
            </a:r>
          </a:p>
        </p:txBody>
      </p:sp>
      <p:sp>
        <p:nvSpPr>
          <p:cNvPr id="3" name="Content Placeholder 2"/>
          <p:cNvSpPr>
            <a:spLocks noGrp="1"/>
          </p:cNvSpPr>
          <p:nvPr>
            <p:ph idx="1"/>
          </p:nvPr>
        </p:nvSpPr>
        <p:spPr/>
        <p:txBody>
          <a:bodyPr>
            <a:normAutofit fontScale="85000" lnSpcReduction="20000"/>
          </a:bodyPr>
          <a:lstStyle/>
          <a:p>
            <a:r>
              <a:rPr lang="en-US" dirty="0" err="1" smtClean="0"/>
              <a:t>FireEye</a:t>
            </a:r>
            <a:r>
              <a:rPr lang="en-US" dirty="0" smtClean="0"/>
              <a:t> </a:t>
            </a:r>
            <a:r>
              <a:rPr lang="en-US" dirty="0" smtClean="0">
                <a:hlinkClick r:id="rId3"/>
              </a:rPr>
              <a:t>Cyber Threat Map</a:t>
            </a:r>
            <a:endParaRPr lang="en-US" dirty="0" smtClean="0"/>
          </a:p>
          <a:p>
            <a:r>
              <a:rPr lang="en-US" dirty="0" smtClean="0"/>
              <a:t>Norse </a:t>
            </a:r>
            <a:r>
              <a:rPr lang="en-US" dirty="0" err="1" smtClean="0">
                <a:hlinkClick r:id="rId4"/>
              </a:rPr>
              <a:t>IPViking</a:t>
            </a:r>
            <a:endParaRPr lang="en-US" dirty="0" smtClean="0"/>
          </a:p>
          <a:p>
            <a:r>
              <a:rPr lang="en-US" dirty="0" smtClean="0"/>
              <a:t>Arbor </a:t>
            </a:r>
            <a:r>
              <a:rPr lang="en-US" dirty="0" smtClean="0">
                <a:hlinkClick r:id="rId5"/>
              </a:rPr>
              <a:t>Networks Digital Attack Map</a:t>
            </a:r>
            <a:endParaRPr lang="en-US" dirty="0" smtClean="0"/>
          </a:p>
          <a:p>
            <a:r>
              <a:rPr lang="en-US" dirty="0" smtClean="0"/>
              <a:t>Kaspersky </a:t>
            </a:r>
            <a:r>
              <a:rPr lang="en-US" dirty="0" err="1" smtClean="0">
                <a:hlinkClick r:id="rId6"/>
              </a:rPr>
              <a:t>Cyberthreat</a:t>
            </a:r>
            <a:r>
              <a:rPr lang="en-US" dirty="0" smtClean="0">
                <a:hlinkClick r:id="rId6"/>
              </a:rPr>
              <a:t> Real-time Map</a:t>
            </a:r>
            <a:endParaRPr lang="en-US" dirty="0" smtClean="0"/>
          </a:p>
          <a:p>
            <a:r>
              <a:rPr lang="en-US" dirty="0" smtClean="0"/>
              <a:t>Anubis Network </a:t>
            </a:r>
            <a:r>
              <a:rPr lang="en-US" dirty="0" err="1" smtClean="0">
                <a:hlinkClick r:id="rId7"/>
              </a:rPr>
              <a:t>Cyberfeed</a:t>
            </a:r>
            <a:endParaRPr lang="en-US" dirty="0" smtClean="0"/>
          </a:p>
          <a:p>
            <a:r>
              <a:rPr lang="en-US" dirty="0" smtClean="0"/>
              <a:t>F-Secure </a:t>
            </a:r>
            <a:r>
              <a:rPr lang="en-US" dirty="0" smtClean="0">
                <a:hlinkClick r:id="rId8"/>
              </a:rPr>
              <a:t>World Map</a:t>
            </a:r>
            <a:endParaRPr lang="en-US" dirty="0" smtClean="0"/>
          </a:p>
          <a:p>
            <a:r>
              <a:rPr lang="en-US" dirty="0" smtClean="0"/>
              <a:t>Trend Micro </a:t>
            </a:r>
            <a:r>
              <a:rPr lang="en-US" dirty="0" smtClean="0">
                <a:hlinkClick r:id="rId9"/>
              </a:rPr>
              <a:t>Global Botnet Threat Activity Map</a:t>
            </a:r>
            <a:endParaRPr lang="en-US" dirty="0" smtClean="0"/>
          </a:p>
          <a:p>
            <a:r>
              <a:rPr lang="en-US" dirty="0" smtClean="0"/>
              <a:t>Team </a:t>
            </a:r>
            <a:r>
              <a:rPr lang="en-US" dirty="0" err="1" smtClean="0"/>
              <a:t>Cymru</a:t>
            </a:r>
            <a:r>
              <a:rPr lang="en-US" dirty="0" smtClean="0"/>
              <a:t> </a:t>
            </a:r>
            <a:r>
              <a:rPr lang="en-US" dirty="0" smtClean="0">
                <a:hlinkClick r:id="rId10"/>
              </a:rPr>
              <a:t>Graphs</a:t>
            </a:r>
            <a:r>
              <a:rPr lang="en-US" dirty="0" smtClean="0"/>
              <a:t>  </a:t>
            </a:r>
          </a:p>
          <a:p>
            <a:r>
              <a:rPr lang="en-US" dirty="0" err="1" smtClean="0"/>
              <a:t>OpenDNS</a:t>
            </a:r>
            <a:r>
              <a:rPr lang="en-US" dirty="0" smtClean="0"/>
              <a:t> </a:t>
            </a:r>
            <a:r>
              <a:rPr lang="en-US" dirty="0" smtClean="0">
                <a:hlinkClick r:id="rId11"/>
              </a:rPr>
              <a:t>Global Network</a:t>
            </a:r>
            <a:endParaRPr lang="en-US" dirty="0" smtClean="0"/>
          </a:p>
          <a:p>
            <a:r>
              <a:rPr lang="en-US" dirty="0" err="1" smtClean="0"/>
              <a:t>Madiant</a:t>
            </a:r>
            <a:r>
              <a:rPr lang="en-US" dirty="0" smtClean="0"/>
              <a:t> </a:t>
            </a:r>
            <a:r>
              <a:rPr lang="en-US" dirty="0" smtClean="0">
                <a:hlinkClick r:id="rId12"/>
              </a:rPr>
              <a:t>IPew Attack</a:t>
            </a:r>
            <a:endParaRPr lang="en-US" dirty="0" smtClean="0"/>
          </a:p>
          <a:p>
            <a:r>
              <a:rPr lang="en-US" dirty="0" smtClean="0"/>
              <a:t>Alien Vault </a:t>
            </a:r>
            <a:r>
              <a:rPr lang="en-US" dirty="0" smtClean="0">
                <a:hlinkClick r:id="rId13"/>
              </a:rPr>
              <a:t>Global Dashboard</a:t>
            </a:r>
            <a:endParaRPr lang="en-US" dirty="0" smtClean="0"/>
          </a:p>
          <a:p>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28</a:t>
            </a:fld>
            <a:endParaRPr lang="en-US"/>
          </a:p>
        </p:txBody>
      </p:sp>
    </p:spTree>
    <p:extLst>
      <p:ext uri="{BB962C8B-B14F-4D97-AF65-F5344CB8AC3E}">
        <p14:creationId xmlns:p14="http://schemas.microsoft.com/office/powerpoint/2010/main" val="3974841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Cut Right To The Chase</a:t>
            </a:r>
          </a:p>
        </p:txBody>
      </p:sp>
      <p:sp>
        <p:nvSpPr>
          <p:cNvPr id="3" name="Content Placeholder 2"/>
          <p:cNvSpPr>
            <a:spLocks noGrp="1"/>
          </p:cNvSpPr>
          <p:nvPr>
            <p:ph idx="1"/>
          </p:nvPr>
        </p:nvSpPr>
        <p:spPr/>
        <p:txBody>
          <a:bodyPr/>
          <a:lstStyle/>
          <a:p>
            <a:r>
              <a:rPr lang="en-US" dirty="0" smtClean="0"/>
              <a:t>Things are really bad in security</a:t>
            </a:r>
          </a:p>
          <a:p>
            <a:r>
              <a:rPr lang="en-US" dirty="0" smtClean="0">
                <a:solidFill>
                  <a:srgbClr val="FF0000"/>
                </a:solidFill>
              </a:rPr>
              <a:t>Users are still confused about security</a:t>
            </a:r>
          </a:p>
          <a:p>
            <a:r>
              <a:rPr lang="en-US" dirty="0" smtClean="0"/>
              <a:t>Our students want to learn practical security</a:t>
            </a:r>
          </a:p>
          <a:p>
            <a:r>
              <a:rPr lang="en-US" dirty="0" smtClean="0"/>
              <a:t>But schools are not teaching practical security</a:t>
            </a:r>
          </a:p>
          <a:p>
            <a:r>
              <a:rPr lang="en-US" dirty="0" smtClean="0"/>
              <a:t>We can teach practical security in our Intro courses</a:t>
            </a:r>
          </a:p>
          <a:p>
            <a:r>
              <a:rPr lang="en-US" dirty="0" smtClean="0"/>
              <a:t>Here’s how we can teach practical security</a:t>
            </a:r>
          </a:p>
        </p:txBody>
      </p:sp>
      <p:sp>
        <p:nvSpPr>
          <p:cNvPr id="5" name="Slide Number Placeholder 4"/>
          <p:cNvSpPr>
            <a:spLocks noGrp="1"/>
          </p:cNvSpPr>
          <p:nvPr>
            <p:ph type="sldNum" sz="quarter" idx="12"/>
          </p:nvPr>
        </p:nvSpPr>
        <p:spPr/>
        <p:txBody>
          <a:bodyPr/>
          <a:lstStyle/>
          <a:p>
            <a:fld id="{6B62410F-183D-4B33-A24F-710B6C962C9F}" type="slidenum">
              <a:rPr lang="en-US" smtClean="0"/>
              <a:t>29</a:t>
            </a:fld>
            <a:endParaRPr lang="en-US"/>
          </a:p>
        </p:txBody>
      </p:sp>
    </p:spTree>
    <p:extLst>
      <p:ext uri="{BB962C8B-B14F-4D97-AF65-F5344CB8AC3E}">
        <p14:creationId xmlns:p14="http://schemas.microsoft.com/office/powerpoint/2010/main" val="27008524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Cut Right To The Chase</a:t>
            </a:r>
          </a:p>
        </p:txBody>
      </p:sp>
      <p:sp>
        <p:nvSpPr>
          <p:cNvPr id="3" name="Content Placeholder 2"/>
          <p:cNvSpPr>
            <a:spLocks noGrp="1"/>
          </p:cNvSpPr>
          <p:nvPr>
            <p:ph idx="1"/>
          </p:nvPr>
        </p:nvSpPr>
        <p:spPr/>
        <p:txBody>
          <a:bodyPr/>
          <a:lstStyle/>
          <a:p>
            <a:r>
              <a:rPr lang="en-US" dirty="0" smtClean="0"/>
              <a:t>Things are really bad in security</a:t>
            </a:r>
          </a:p>
          <a:p>
            <a:r>
              <a:rPr lang="en-US" dirty="0" smtClean="0"/>
              <a:t>Users are still confused about security</a:t>
            </a:r>
          </a:p>
          <a:p>
            <a:r>
              <a:rPr lang="en-US" dirty="0" smtClean="0"/>
              <a:t>Our students want to learn practical security</a:t>
            </a:r>
          </a:p>
          <a:p>
            <a:r>
              <a:rPr lang="en-US" dirty="0" smtClean="0"/>
              <a:t>But schools are not teaching practical security</a:t>
            </a:r>
          </a:p>
          <a:p>
            <a:r>
              <a:rPr lang="en-US" dirty="0" smtClean="0"/>
              <a:t>We can teach practical security in our Intro courses</a:t>
            </a:r>
          </a:p>
          <a:p>
            <a:r>
              <a:rPr lang="en-US" dirty="0" smtClean="0"/>
              <a:t>Here’s how </a:t>
            </a:r>
            <a:r>
              <a:rPr lang="en-US" smtClean="0"/>
              <a:t>we can teach </a:t>
            </a:r>
            <a:r>
              <a:rPr lang="en-US" dirty="0" smtClean="0"/>
              <a:t>practical security</a:t>
            </a:r>
          </a:p>
        </p:txBody>
      </p:sp>
      <p:sp>
        <p:nvSpPr>
          <p:cNvPr id="5" name="Slide Number Placeholder 4"/>
          <p:cNvSpPr>
            <a:spLocks noGrp="1"/>
          </p:cNvSpPr>
          <p:nvPr>
            <p:ph type="sldNum" sz="quarter" idx="12"/>
          </p:nvPr>
        </p:nvSpPr>
        <p:spPr/>
        <p:txBody>
          <a:bodyPr/>
          <a:lstStyle/>
          <a:p>
            <a:fld id="{6B62410F-183D-4B33-A24F-710B6C962C9F}" type="slidenum">
              <a:rPr lang="en-US" smtClean="0"/>
              <a:t>3</a:t>
            </a:fld>
            <a:endParaRPr lang="en-US"/>
          </a:p>
        </p:txBody>
      </p:sp>
    </p:spTree>
    <p:extLst>
      <p:ext uri="{BB962C8B-B14F-4D97-AF65-F5344CB8AC3E}">
        <p14:creationId xmlns:p14="http://schemas.microsoft.com/office/powerpoint/2010/main" val="3535421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Users Are Still Confused</a:t>
            </a:r>
            <a:endParaRPr lang="en-US" dirty="0"/>
          </a:p>
        </p:txBody>
      </p:sp>
      <p:sp>
        <p:nvSpPr>
          <p:cNvPr id="3" name="Content Placeholder 2"/>
          <p:cNvSpPr>
            <a:spLocks noGrp="1"/>
          </p:cNvSpPr>
          <p:nvPr>
            <p:ph idx="1"/>
          </p:nvPr>
        </p:nvSpPr>
        <p:spPr/>
        <p:txBody>
          <a:bodyPr>
            <a:normAutofit/>
          </a:bodyPr>
          <a:lstStyle/>
          <a:p>
            <a:pPr marL="428625" indent="-428625">
              <a:lnSpc>
                <a:spcPct val="80000"/>
              </a:lnSpc>
            </a:pPr>
            <a:r>
              <a:rPr lang="en-US" dirty="0" smtClean="0"/>
              <a:t>Survey </a:t>
            </a:r>
            <a:r>
              <a:rPr lang="en-US" dirty="0"/>
              <a:t>of American, British and German adult computer users</a:t>
            </a:r>
          </a:p>
          <a:p>
            <a:pPr marL="428625" indent="-428625">
              <a:lnSpc>
                <a:spcPct val="80000"/>
              </a:lnSpc>
            </a:pPr>
            <a:r>
              <a:rPr lang="en-US" b="1" dirty="0">
                <a:solidFill>
                  <a:srgbClr val="FF0000"/>
                </a:solidFill>
              </a:rPr>
              <a:t>40%</a:t>
            </a:r>
            <a:r>
              <a:rPr lang="en-US" dirty="0"/>
              <a:t> not always update software on computers when they initially prompted</a:t>
            </a:r>
          </a:p>
          <a:p>
            <a:pPr marL="428625" indent="-428625">
              <a:lnSpc>
                <a:spcPct val="80000"/>
              </a:lnSpc>
            </a:pPr>
            <a:r>
              <a:rPr lang="en-US" b="1" dirty="0">
                <a:solidFill>
                  <a:srgbClr val="FF0000"/>
                </a:solidFill>
              </a:rPr>
              <a:t>25%</a:t>
            </a:r>
            <a:r>
              <a:rPr lang="en-US" dirty="0"/>
              <a:t> said do not clearly understand what software updates do</a:t>
            </a:r>
          </a:p>
          <a:p>
            <a:pPr marL="428625" indent="-428625">
              <a:lnSpc>
                <a:spcPct val="80000"/>
              </a:lnSpc>
            </a:pPr>
            <a:r>
              <a:rPr lang="en-US" b="1" dirty="0">
                <a:solidFill>
                  <a:srgbClr val="FF0000"/>
                </a:solidFill>
              </a:rPr>
              <a:t>25%</a:t>
            </a:r>
            <a:r>
              <a:rPr lang="en-US" dirty="0"/>
              <a:t> said do not understand the benefits of updating regularly</a:t>
            </a:r>
          </a:p>
          <a:p>
            <a:pPr marL="428625" indent="-428625">
              <a:lnSpc>
                <a:spcPct val="80000"/>
              </a:lnSpc>
            </a:pPr>
            <a:r>
              <a:rPr lang="en-US" b="1" dirty="0">
                <a:solidFill>
                  <a:srgbClr val="FF0000"/>
                </a:solidFill>
              </a:rPr>
              <a:t>75%</a:t>
            </a:r>
            <a:r>
              <a:rPr lang="en-US" dirty="0"/>
              <a:t> said saw update notifications but over </a:t>
            </a:r>
            <a:r>
              <a:rPr lang="en-US" b="1" dirty="0">
                <a:solidFill>
                  <a:srgbClr val="FF0000"/>
                </a:solidFill>
              </a:rPr>
              <a:t>half</a:t>
            </a:r>
            <a:r>
              <a:rPr lang="en-US" dirty="0"/>
              <a:t> said needed to see notification between </a:t>
            </a:r>
            <a:r>
              <a:rPr lang="en-US" b="1" dirty="0">
                <a:solidFill>
                  <a:srgbClr val="FF0000"/>
                </a:solidFill>
              </a:rPr>
              <a:t>2-5</a:t>
            </a:r>
            <a:r>
              <a:rPr lang="en-US" dirty="0"/>
              <a:t> </a:t>
            </a:r>
            <a:r>
              <a:rPr lang="en-US" dirty="0" smtClean="0"/>
              <a:t>times </a:t>
            </a:r>
            <a:r>
              <a:rPr lang="en-US" dirty="0"/>
              <a:t>before decided</a:t>
            </a:r>
          </a:p>
          <a:p>
            <a:pPr marL="428625" indent="-428625">
              <a:lnSpc>
                <a:spcPct val="80000"/>
              </a:lnSpc>
            </a:pPr>
            <a:r>
              <a:rPr lang="en-US" b="1" dirty="0">
                <a:solidFill>
                  <a:srgbClr val="FF0000"/>
                </a:solidFill>
              </a:rPr>
              <a:t>25%</a:t>
            </a:r>
            <a:r>
              <a:rPr lang="en-US" dirty="0"/>
              <a:t> said do not know how to check if their software needs updating</a:t>
            </a:r>
          </a:p>
          <a:p>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30</a:t>
            </a:fld>
            <a:endParaRPr lang="en-US"/>
          </a:p>
        </p:txBody>
      </p:sp>
    </p:spTree>
    <p:extLst>
      <p:ext uri="{BB962C8B-B14F-4D97-AF65-F5344CB8AC3E}">
        <p14:creationId xmlns:p14="http://schemas.microsoft.com/office/powerpoint/2010/main" val="13804688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Users Are Still Confused</a:t>
            </a:r>
            <a:endParaRPr lang="en-US" dirty="0"/>
          </a:p>
        </p:txBody>
      </p:sp>
      <p:sp>
        <p:nvSpPr>
          <p:cNvPr id="3" name="Content Placeholder 2"/>
          <p:cNvSpPr>
            <a:spLocks noGrp="1"/>
          </p:cNvSpPr>
          <p:nvPr>
            <p:ph idx="1"/>
          </p:nvPr>
        </p:nvSpPr>
        <p:spPr/>
        <p:txBody>
          <a:bodyPr/>
          <a:lstStyle/>
          <a:p>
            <a:r>
              <a:rPr lang="en-US" dirty="0"/>
              <a:t>88% use their home computer for online banking, stock trading, reviewing personal medical information, and storing financial information, health records, and resumes</a:t>
            </a:r>
          </a:p>
          <a:p>
            <a:r>
              <a:rPr lang="en-US" dirty="0"/>
              <a:t>98% agree important to be able to know risk level of a web site before visiting it (But </a:t>
            </a:r>
            <a:r>
              <a:rPr lang="en-US" b="1" dirty="0">
                <a:solidFill>
                  <a:srgbClr val="FF0000"/>
                </a:solidFill>
              </a:rPr>
              <a:t>64%</a:t>
            </a:r>
            <a:r>
              <a:rPr lang="en-US" dirty="0"/>
              <a:t> admit don’t know how to)</a:t>
            </a:r>
          </a:p>
          <a:p>
            <a:r>
              <a:rPr lang="en-US" dirty="0"/>
              <a:t>92% think that their anti-virus software is up to date (But only </a:t>
            </a:r>
            <a:r>
              <a:rPr lang="en-US" b="1" dirty="0">
                <a:solidFill>
                  <a:srgbClr val="FF0000"/>
                </a:solidFill>
              </a:rPr>
              <a:t>51%</a:t>
            </a:r>
            <a:r>
              <a:rPr lang="en-US" dirty="0"/>
              <a:t> have current anti-virus software that been updated </a:t>
            </a:r>
            <a:r>
              <a:rPr lang="en-US" dirty="0" smtClean="0"/>
              <a:t>within)</a:t>
            </a:r>
            <a:r>
              <a:rPr lang="en-US" b="1" dirty="0" smtClean="0">
                <a:solidFill>
                  <a:srgbClr val="FF0000"/>
                </a:solidFill>
              </a:rPr>
              <a:t> </a:t>
            </a:r>
            <a:r>
              <a:rPr lang="en-US" b="1" dirty="0">
                <a:solidFill>
                  <a:srgbClr val="FF0000"/>
                </a:solidFill>
              </a:rPr>
              <a:t>last 7 days</a:t>
            </a:r>
            <a:endParaRPr lang="en-US" dirty="0"/>
          </a:p>
          <a:p>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31</a:t>
            </a:fld>
            <a:endParaRPr lang="en-US"/>
          </a:p>
        </p:txBody>
      </p:sp>
    </p:spTree>
    <p:extLst>
      <p:ext uri="{BB962C8B-B14F-4D97-AF65-F5344CB8AC3E}">
        <p14:creationId xmlns:p14="http://schemas.microsoft.com/office/powerpoint/2010/main" val="33758361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Users Are Still Confused</a:t>
            </a:r>
            <a:endParaRPr lang="en-US" dirty="0"/>
          </a:p>
        </p:txBody>
      </p:sp>
      <p:sp>
        <p:nvSpPr>
          <p:cNvPr id="3" name="Content Placeholder 2"/>
          <p:cNvSpPr>
            <a:spLocks noGrp="1"/>
          </p:cNvSpPr>
          <p:nvPr>
            <p:ph idx="1"/>
          </p:nvPr>
        </p:nvSpPr>
        <p:spPr/>
        <p:txBody>
          <a:bodyPr/>
          <a:lstStyle/>
          <a:p>
            <a:r>
              <a:rPr lang="en-US" dirty="0"/>
              <a:t>44% don’t understand firewalls</a:t>
            </a:r>
          </a:p>
          <a:p>
            <a:r>
              <a:rPr lang="en-US" dirty="0"/>
              <a:t>25% have </a:t>
            </a:r>
            <a:r>
              <a:rPr lang="en-US" b="1" dirty="0">
                <a:solidFill>
                  <a:srgbClr val="FF0000"/>
                </a:solidFill>
              </a:rPr>
              <a:t>not even heard </a:t>
            </a:r>
            <a:r>
              <a:rPr lang="en-US" dirty="0"/>
              <a:t>of the term “phishing” and only 13% can accurately define it  </a:t>
            </a:r>
          </a:p>
          <a:p>
            <a:r>
              <a:rPr lang="en-US" dirty="0"/>
              <a:t>22% have anti-spyware software installed, an enabled firewall, and anti-virus protection that has been updated </a:t>
            </a:r>
            <a:r>
              <a:rPr lang="en-US" b="1" dirty="0">
                <a:solidFill>
                  <a:srgbClr val="FF0000"/>
                </a:solidFill>
              </a:rPr>
              <a:t>within last 7 </a:t>
            </a:r>
            <a:r>
              <a:rPr lang="en-US" b="1" dirty="0" smtClean="0">
                <a:solidFill>
                  <a:srgbClr val="FF0000"/>
                </a:solidFill>
              </a:rPr>
              <a:t>days</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6B62410F-183D-4B33-A24F-710B6C962C9F}" type="slidenum">
              <a:rPr lang="en-US" smtClean="0"/>
              <a:t>32</a:t>
            </a:fld>
            <a:endParaRPr lang="en-US"/>
          </a:p>
        </p:txBody>
      </p:sp>
    </p:spTree>
    <p:extLst>
      <p:ext uri="{BB962C8B-B14F-4D97-AF65-F5344CB8AC3E}">
        <p14:creationId xmlns:p14="http://schemas.microsoft.com/office/powerpoint/2010/main" val="28753740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Why Increase In Attacks</a:t>
            </a:r>
            <a:endParaRPr lang="en-US" dirty="0"/>
          </a:p>
        </p:txBody>
      </p:sp>
      <p:sp>
        <p:nvSpPr>
          <p:cNvPr id="3" name="Content Placeholder 2"/>
          <p:cNvSpPr>
            <a:spLocks noGrp="1"/>
          </p:cNvSpPr>
          <p:nvPr>
            <p:ph idx="1"/>
          </p:nvPr>
        </p:nvSpPr>
        <p:spPr/>
        <p:txBody>
          <a:bodyPr/>
          <a:lstStyle/>
          <a:p>
            <a:r>
              <a:rPr lang="en-US" dirty="0"/>
              <a:t>Speed of attacks</a:t>
            </a:r>
          </a:p>
          <a:p>
            <a:r>
              <a:rPr lang="en-US" dirty="0"/>
              <a:t>More sophisticated attacks</a:t>
            </a:r>
          </a:p>
          <a:p>
            <a:r>
              <a:rPr lang="en-US" dirty="0"/>
              <a:t>Simplicity of attack tools</a:t>
            </a:r>
          </a:p>
          <a:p>
            <a:r>
              <a:rPr lang="en-US" dirty="0"/>
              <a:t>Faster detection weaknesses</a:t>
            </a:r>
          </a:p>
          <a:p>
            <a:r>
              <a:rPr lang="en-US" dirty="0"/>
              <a:t>Delays in user patching</a:t>
            </a:r>
          </a:p>
          <a:p>
            <a:r>
              <a:rPr lang="en-US" dirty="0"/>
              <a:t>Distributed attacks</a:t>
            </a:r>
          </a:p>
          <a:p>
            <a:r>
              <a:rPr lang="en-US" b="1" dirty="0" smtClean="0">
                <a:solidFill>
                  <a:srgbClr val="FF0000"/>
                </a:solidFill>
              </a:rPr>
              <a:t>Attacks exploit </a:t>
            </a:r>
            <a:r>
              <a:rPr lang="en-US" b="1" dirty="0">
                <a:solidFill>
                  <a:srgbClr val="FF0000"/>
                </a:solidFill>
              </a:rPr>
              <a:t>user ignorance &amp; </a:t>
            </a:r>
            <a:r>
              <a:rPr lang="en-US" b="1" dirty="0" smtClean="0">
                <a:solidFill>
                  <a:srgbClr val="FF0000"/>
                </a:solidFill>
              </a:rPr>
              <a:t>confusion</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6B62410F-183D-4B33-A24F-710B6C962C9F}" type="slidenum">
              <a:rPr lang="en-US" smtClean="0"/>
              <a:t>33</a:t>
            </a:fld>
            <a:endParaRPr lang="en-US"/>
          </a:p>
        </p:txBody>
      </p:sp>
    </p:spTree>
    <p:extLst>
      <p:ext uri="{BB962C8B-B14F-4D97-AF65-F5344CB8AC3E}">
        <p14:creationId xmlns:p14="http://schemas.microsoft.com/office/powerpoint/2010/main" val="25719122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User Confusion</a:t>
            </a:r>
            <a:endParaRPr lang="en-US" dirty="0"/>
          </a:p>
        </p:txBody>
      </p:sp>
      <p:sp>
        <p:nvSpPr>
          <p:cNvPr id="3" name="Content Placeholder 2"/>
          <p:cNvSpPr>
            <a:spLocks noGrp="1"/>
          </p:cNvSpPr>
          <p:nvPr>
            <p:ph idx="1"/>
          </p:nvPr>
        </p:nvSpPr>
        <p:spPr/>
        <p:txBody>
          <a:bodyPr/>
          <a:lstStyle/>
          <a:p>
            <a:r>
              <a:rPr lang="en-US" sz="3600" dirty="0"/>
              <a:t>Confusion over different </a:t>
            </a:r>
            <a:r>
              <a:rPr lang="en-US" sz="3600" b="1" dirty="0">
                <a:solidFill>
                  <a:srgbClr val="FF0000"/>
                </a:solidFill>
              </a:rPr>
              <a:t>attacks</a:t>
            </a:r>
            <a:r>
              <a:rPr lang="en-US" sz="3600" dirty="0"/>
              <a:t>: Worm or virus? Adware or spyware? Rootkit or Trojan?</a:t>
            </a:r>
          </a:p>
          <a:p>
            <a:r>
              <a:rPr lang="en-US" sz="3600" dirty="0"/>
              <a:t>Confusion over different </a:t>
            </a:r>
            <a:r>
              <a:rPr lang="en-US" sz="3600" b="1" dirty="0">
                <a:solidFill>
                  <a:srgbClr val="FF0000"/>
                </a:solidFill>
              </a:rPr>
              <a:t>defenses</a:t>
            </a:r>
            <a:r>
              <a:rPr lang="en-US" sz="3600" dirty="0"/>
              <a:t>: Antivirus? Firewall? Patches?</a:t>
            </a:r>
          </a:p>
          <a:p>
            <a:r>
              <a:rPr lang="en-US" sz="3600" dirty="0"/>
              <a:t>Users asked to make </a:t>
            </a:r>
            <a:r>
              <a:rPr lang="en-US" sz="3600" b="1" dirty="0">
                <a:solidFill>
                  <a:srgbClr val="FF0000"/>
                </a:solidFill>
              </a:rPr>
              <a:t>security decisions </a:t>
            </a:r>
            <a:r>
              <a:rPr lang="en-US" sz="3600" dirty="0"/>
              <a:t>and perform technical procedures</a:t>
            </a:r>
            <a:endParaRPr lang="en-US" sz="3600" i="1" dirty="0"/>
          </a:p>
          <a:p>
            <a:pPr marL="0" indent="0">
              <a:buNone/>
            </a:pP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34</a:t>
            </a:fld>
            <a:endParaRPr lang="en-US"/>
          </a:p>
        </p:txBody>
      </p:sp>
    </p:spTree>
    <p:extLst>
      <p:ext uri="{BB962C8B-B14F-4D97-AF65-F5344CB8AC3E}">
        <p14:creationId xmlns:p14="http://schemas.microsoft.com/office/powerpoint/2010/main" val="35046873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Think Of a Typical User</a:t>
            </a:r>
            <a:endParaRPr lang="en-US" dirty="0"/>
          </a:p>
        </p:txBody>
      </p:sp>
      <p:sp>
        <p:nvSpPr>
          <p:cNvPr id="3" name="Content Placeholder 2"/>
          <p:cNvSpPr>
            <a:spLocks noGrp="1"/>
          </p:cNvSpPr>
          <p:nvPr>
            <p:ph idx="1"/>
          </p:nvPr>
        </p:nvSpPr>
        <p:spPr/>
        <p:txBody>
          <a:bodyPr>
            <a:normAutofit/>
          </a:bodyPr>
          <a:lstStyle/>
          <a:p>
            <a:r>
              <a:rPr lang="en-US" sz="4000" i="1" dirty="0"/>
              <a:t>Will you grant permission to open this port?</a:t>
            </a:r>
          </a:p>
          <a:p>
            <a:r>
              <a:rPr lang="en-US" sz="4000" i="1" dirty="0"/>
              <a:t>Is it safe to un-quarantine this attachment?</a:t>
            </a:r>
          </a:p>
          <a:p>
            <a:r>
              <a:rPr lang="en-US" sz="4000" i="1" dirty="0"/>
              <a:t>May I install this add-in?</a:t>
            </a:r>
          </a:p>
        </p:txBody>
      </p:sp>
      <p:sp>
        <p:nvSpPr>
          <p:cNvPr id="5" name="Slide Number Placeholder 4"/>
          <p:cNvSpPr>
            <a:spLocks noGrp="1"/>
          </p:cNvSpPr>
          <p:nvPr>
            <p:ph type="sldNum" sz="quarter" idx="12"/>
          </p:nvPr>
        </p:nvSpPr>
        <p:spPr/>
        <p:txBody>
          <a:bodyPr/>
          <a:lstStyle/>
          <a:p>
            <a:fld id="{6B62410F-183D-4B33-A24F-710B6C962C9F}" type="slidenum">
              <a:rPr lang="en-US" smtClean="0"/>
              <a:t>35</a:t>
            </a:fld>
            <a:endParaRPr lang="en-US"/>
          </a:p>
        </p:txBody>
      </p:sp>
    </p:spTree>
    <p:extLst>
      <p:ext uri="{BB962C8B-B14F-4D97-AF65-F5344CB8AC3E}">
        <p14:creationId xmlns:p14="http://schemas.microsoft.com/office/powerpoint/2010/main" val="1108943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User Misconceptions</a:t>
            </a:r>
            <a:endParaRPr lang="en-US" dirty="0"/>
          </a:p>
        </p:txBody>
      </p:sp>
      <p:sp>
        <p:nvSpPr>
          <p:cNvPr id="3" name="Content Placeholder 2"/>
          <p:cNvSpPr>
            <a:spLocks noGrp="1"/>
          </p:cNvSpPr>
          <p:nvPr>
            <p:ph idx="1"/>
          </p:nvPr>
        </p:nvSpPr>
        <p:spPr/>
        <p:txBody>
          <a:bodyPr>
            <a:normAutofit/>
          </a:bodyPr>
          <a:lstStyle/>
          <a:p>
            <a:r>
              <a:rPr lang="en-US" sz="4000" i="1" dirty="0"/>
              <a:t>I don’t have anything on my computer they want</a:t>
            </a:r>
          </a:p>
          <a:p>
            <a:r>
              <a:rPr lang="en-US" sz="4000" i="1" dirty="0"/>
              <a:t>I have antivirus software so I’m protected</a:t>
            </a:r>
          </a:p>
          <a:p>
            <a:r>
              <a:rPr lang="en-US" sz="4000" i="1" dirty="0"/>
              <a:t>The IT Department takes care of security here at school or work</a:t>
            </a:r>
          </a:p>
          <a:p>
            <a:r>
              <a:rPr lang="en-US" sz="4000" i="1" dirty="0"/>
              <a:t>My Apple computer is safe.</a:t>
            </a:r>
          </a:p>
        </p:txBody>
      </p:sp>
      <p:sp>
        <p:nvSpPr>
          <p:cNvPr id="5" name="Slide Number Placeholder 4"/>
          <p:cNvSpPr>
            <a:spLocks noGrp="1"/>
          </p:cNvSpPr>
          <p:nvPr>
            <p:ph type="sldNum" sz="quarter" idx="12"/>
          </p:nvPr>
        </p:nvSpPr>
        <p:spPr/>
        <p:txBody>
          <a:bodyPr/>
          <a:lstStyle/>
          <a:p>
            <a:fld id="{6B62410F-183D-4B33-A24F-710B6C962C9F}" type="slidenum">
              <a:rPr lang="en-US" smtClean="0"/>
              <a:t>36</a:t>
            </a:fld>
            <a:endParaRPr lang="en-US"/>
          </a:p>
        </p:txBody>
      </p:sp>
    </p:spTree>
    <p:extLst>
      <p:ext uri="{BB962C8B-B14F-4D97-AF65-F5344CB8AC3E}">
        <p14:creationId xmlns:p14="http://schemas.microsoft.com/office/powerpoint/2010/main" val="757359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Cut Right To The Chase</a:t>
            </a:r>
          </a:p>
        </p:txBody>
      </p:sp>
      <p:sp>
        <p:nvSpPr>
          <p:cNvPr id="3" name="Content Placeholder 2"/>
          <p:cNvSpPr>
            <a:spLocks noGrp="1"/>
          </p:cNvSpPr>
          <p:nvPr>
            <p:ph idx="1"/>
          </p:nvPr>
        </p:nvSpPr>
        <p:spPr/>
        <p:txBody>
          <a:bodyPr/>
          <a:lstStyle/>
          <a:p>
            <a:r>
              <a:rPr lang="en-US" dirty="0" smtClean="0"/>
              <a:t>Things are really bad in security</a:t>
            </a:r>
          </a:p>
          <a:p>
            <a:r>
              <a:rPr lang="en-US" dirty="0" smtClean="0"/>
              <a:t>Users are still confused about security</a:t>
            </a:r>
          </a:p>
          <a:p>
            <a:r>
              <a:rPr lang="en-US" dirty="0" smtClean="0">
                <a:solidFill>
                  <a:srgbClr val="FF0000"/>
                </a:solidFill>
              </a:rPr>
              <a:t>Our students want to learn practical security</a:t>
            </a:r>
          </a:p>
          <a:p>
            <a:r>
              <a:rPr lang="en-US" dirty="0" smtClean="0"/>
              <a:t>But schools are not teaching practical security</a:t>
            </a:r>
          </a:p>
          <a:p>
            <a:r>
              <a:rPr lang="en-US" dirty="0" smtClean="0"/>
              <a:t>We can teach practical security in our Intro courses</a:t>
            </a:r>
          </a:p>
          <a:p>
            <a:r>
              <a:rPr lang="en-US" dirty="0" smtClean="0"/>
              <a:t>Here’s how we can teach practical security</a:t>
            </a:r>
          </a:p>
        </p:txBody>
      </p:sp>
      <p:sp>
        <p:nvSpPr>
          <p:cNvPr id="5" name="Slide Number Placeholder 4"/>
          <p:cNvSpPr>
            <a:spLocks noGrp="1"/>
          </p:cNvSpPr>
          <p:nvPr>
            <p:ph type="sldNum" sz="quarter" idx="12"/>
          </p:nvPr>
        </p:nvSpPr>
        <p:spPr/>
        <p:txBody>
          <a:bodyPr/>
          <a:lstStyle/>
          <a:p>
            <a:fld id="{6B62410F-183D-4B33-A24F-710B6C962C9F}" type="slidenum">
              <a:rPr lang="en-US" smtClean="0"/>
              <a:t>37</a:t>
            </a:fld>
            <a:endParaRPr lang="en-US"/>
          </a:p>
        </p:txBody>
      </p:sp>
    </p:spTree>
    <p:extLst>
      <p:ext uri="{BB962C8B-B14F-4D97-AF65-F5344CB8AC3E}">
        <p14:creationId xmlns:p14="http://schemas.microsoft.com/office/powerpoint/2010/main" val="27161889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Students Want to Learn Security</a:t>
            </a:r>
            <a:endParaRPr lang="en-US" dirty="0"/>
          </a:p>
        </p:txBody>
      </p:sp>
      <p:sp>
        <p:nvSpPr>
          <p:cNvPr id="3" name="Content Placeholder 2"/>
          <p:cNvSpPr>
            <a:spLocks noGrp="1"/>
          </p:cNvSpPr>
          <p:nvPr>
            <p:ph idx="1"/>
          </p:nvPr>
        </p:nvSpPr>
        <p:spPr/>
        <p:txBody>
          <a:bodyPr>
            <a:normAutofit/>
          </a:bodyPr>
          <a:lstStyle/>
          <a:p>
            <a:pPr marL="0" indent="0">
              <a:defRPr/>
            </a:pPr>
            <a:r>
              <a:rPr lang="en-US" dirty="0" smtClean="0"/>
              <a:t> Survey 679 </a:t>
            </a:r>
            <a:r>
              <a:rPr lang="en-US" dirty="0"/>
              <a:t>students at both a Kentucky university and a North Carolina community </a:t>
            </a:r>
            <a:r>
              <a:rPr lang="en-US" dirty="0" smtClean="0"/>
              <a:t>college</a:t>
            </a:r>
          </a:p>
          <a:p>
            <a:pPr marL="0" indent="0">
              <a:defRPr/>
            </a:pPr>
            <a:r>
              <a:rPr lang="en-US" dirty="0" smtClean="0"/>
              <a:t> First </a:t>
            </a:r>
            <a:r>
              <a:rPr lang="en-US" dirty="0"/>
              <a:t>day of </a:t>
            </a:r>
            <a:r>
              <a:rPr lang="en-US" i="1" dirty="0"/>
              <a:t>Introduction to Computers </a:t>
            </a:r>
            <a:r>
              <a:rPr lang="en-US" dirty="0"/>
              <a:t>class</a:t>
            </a:r>
          </a:p>
          <a:p>
            <a:pPr marL="0" indent="0">
              <a:defRPr/>
            </a:pPr>
            <a:r>
              <a:rPr lang="en-US" dirty="0"/>
              <a:t> Students had received no instruction about security in class</a:t>
            </a:r>
          </a:p>
          <a:p>
            <a:pPr marL="0" indent="0">
              <a:defRPr/>
            </a:pPr>
            <a:r>
              <a:rPr lang="en-US" dirty="0"/>
              <a:t> Students had no previous computer courses at the school</a:t>
            </a:r>
          </a:p>
          <a:p>
            <a:pPr marL="0" indent="0">
              <a:defRPr/>
            </a:pPr>
            <a:r>
              <a:rPr lang="en-US" dirty="0"/>
              <a:t> Asked if specific </a:t>
            </a:r>
            <a:r>
              <a:rPr lang="en-US" b="1" dirty="0">
                <a:solidFill>
                  <a:srgbClr val="FF0000"/>
                </a:solidFill>
              </a:rPr>
              <a:t>security items were important</a:t>
            </a:r>
            <a:r>
              <a:rPr lang="en-US" b="1" dirty="0"/>
              <a:t> </a:t>
            </a:r>
            <a:r>
              <a:rPr lang="en-US" dirty="0"/>
              <a:t>to </a:t>
            </a:r>
            <a:r>
              <a:rPr lang="en-US" dirty="0" smtClean="0"/>
              <a:t>them</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38</a:t>
            </a:fld>
            <a:endParaRPr lang="en-US"/>
          </a:p>
        </p:txBody>
      </p:sp>
    </p:spTree>
    <p:extLst>
      <p:ext uri="{BB962C8B-B14F-4D97-AF65-F5344CB8AC3E}">
        <p14:creationId xmlns:p14="http://schemas.microsoft.com/office/powerpoint/2010/main" val="25762627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Students Want to Learn Security</a:t>
            </a:r>
          </a:p>
        </p:txBody>
      </p:sp>
      <p:sp>
        <p:nvSpPr>
          <p:cNvPr id="4" name="Slide Number Placeholder 3"/>
          <p:cNvSpPr>
            <a:spLocks noGrp="1"/>
          </p:cNvSpPr>
          <p:nvPr>
            <p:ph type="sldNum" sz="quarter" idx="12"/>
          </p:nvPr>
        </p:nvSpPr>
        <p:spPr/>
        <p:txBody>
          <a:bodyPr/>
          <a:lstStyle/>
          <a:p>
            <a:fld id="{6B62410F-183D-4B33-A24F-710B6C962C9F}" type="slidenum">
              <a:rPr lang="en-US" smtClean="0"/>
              <a:t>39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616" y="1829070"/>
            <a:ext cx="8928423" cy="3106914"/>
          </a:xfrm>
          <a:prstGeom prst="rect">
            <a:avLst/>
          </a:prstGeom>
        </p:spPr>
      </p:pic>
    </p:spTree>
    <p:extLst>
      <p:ext uri="{BB962C8B-B14F-4D97-AF65-F5344CB8AC3E}">
        <p14:creationId xmlns:p14="http://schemas.microsoft.com/office/powerpoint/2010/main" val="16414442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Cut Right To The Chase</a:t>
            </a:r>
          </a:p>
        </p:txBody>
      </p:sp>
      <p:sp>
        <p:nvSpPr>
          <p:cNvPr id="3" name="Content Placeholder 2"/>
          <p:cNvSpPr>
            <a:spLocks noGrp="1"/>
          </p:cNvSpPr>
          <p:nvPr>
            <p:ph idx="1"/>
          </p:nvPr>
        </p:nvSpPr>
        <p:spPr/>
        <p:txBody>
          <a:bodyPr/>
          <a:lstStyle/>
          <a:p>
            <a:r>
              <a:rPr lang="en-US" dirty="0" smtClean="0">
                <a:solidFill>
                  <a:srgbClr val="FF0000"/>
                </a:solidFill>
              </a:rPr>
              <a:t>Things are really bad in security</a:t>
            </a:r>
          </a:p>
          <a:p>
            <a:r>
              <a:rPr lang="en-US" dirty="0" smtClean="0"/>
              <a:t>Users are still confused about security</a:t>
            </a:r>
          </a:p>
          <a:p>
            <a:r>
              <a:rPr lang="en-US" dirty="0" smtClean="0"/>
              <a:t>Our students want to learn practical security</a:t>
            </a:r>
          </a:p>
          <a:p>
            <a:r>
              <a:rPr lang="en-US" dirty="0" smtClean="0"/>
              <a:t>But schools are not teaching practical security</a:t>
            </a:r>
          </a:p>
          <a:p>
            <a:r>
              <a:rPr lang="en-US" dirty="0" smtClean="0"/>
              <a:t>We can teach practical security in our Intro courses</a:t>
            </a:r>
          </a:p>
          <a:p>
            <a:r>
              <a:rPr lang="en-US" dirty="0" smtClean="0"/>
              <a:t>Here’s how we can teach practical security</a:t>
            </a:r>
          </a:p>
        </p:txBody>
      </p:sp>
      <p:sp>
        <p:nvSpPr>
          <p:cNvPr id="5" name="Slide Number Placeholder 4"/>
          <p:cNvSpPr>
            <a:spLocks noGrp="1"/>
          </p:cNvSpPr>
          <p:nvPr>
            <p:ph type="sldNum" sz="quarter" idx="12"/>
          </p:nvPr>
        </p:nvSpPr>
        <p:spPr/>
        <p:txBody>
          <a:bodyPr/>
          <a:lstStyle/>
          <a:p>
            <a:fld id="{6B62410F-183D-4B33-A24F-710B6C962C9F}" type="slidenum">
              <a:rPr lang="en-US" smtClean="0"/>
              <a:t>4</a:t>
            </a:fld>
            <a:endParaRPr lang="en-US"/>
          </a:p>
        </p:txBody>
      </p:sp>
    </p:spTree>
    <p:extLst>
      <p:ext uri="{BB962C8B-B14F-4D97-AF65-F5344CB8AC3E}">
        <p14:creationId xmlns:p14="http://schemas.microsoft.com/office/powerpoint/2010/main" val="20021370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a:bodyPr>
          <a:lstStyle/>
          <a:p>
            <a:pPr algn="ctr" eaLnBrk="1" hangingPunct="1">
              <a:defRPr/>
            </a:pPr>
            <a:r>
              <a:rPr lang="en-US" sz="4950" dirty="0"/>
              <a:t>Anti-virus Software</a:t>
            </a:r>
          </a:p>
        </p:txBody>
      </p:sp>
      <p:sp>
        <p:nvSpPr>
          <p:cNvPr id="25603" name="Rectangle 3"/>
          <p:cNvSpPr>
            <a:spLocks noGrp="1" noChangeArrowheads="1"/>
          </p:cNvSpPr>
          <p:nvPr>
            <p:ph idx="1"/>
          </p:nvPr>
        </p:nvSpPr>
        <p:spPr>
          <a:xfrm>
            <a:off x="3554016" y="2370536"/>
            <a:ext cx="5829300" cy="3287315"/>
          </a:xfrm>
        </p:spPr>
        <p:txBody>
          <a:bodyPr/>
          <a:lstStyle/>
          <a:p>
            <a:pPr marL="0" indent="0">
              <a:buNone/>
              <a:defRPr/>
            </a:pPr>
            <a:endParaRPr lang="en-US" dirty="0"/>
          </a:p>
        </p:txBody>
      </p:sp>
      <p:sp>
        <p:nvSpPr>
          <p:cNvPr id="5" name="Slide Number Placeholder 4"/>
          <p:cNvSpPr>
            <a:spLocks noGrp="1"/>
          </p:cNvSpPr>
          <p:nvPr>
            <p:ph type="sldNum" sz="quarter" idx="12"/>
          </p:nvPr>
        </p:nvSpPr>
        <p:spPr>
          <a:xfrm>
            <a:off x="7581900" y="5624514"/>
            <a:ext cx="1600200" cy="273844"/>
          </a:xfrm>
          <a:prstGeom prst="rect">
            <a:avLst/>
          </a:prstGeom>
        </p:spPr>
        <p:txBody>
          <a:bodyPr/>
          <a:lstStyle/>
          <a:p>
            <a:pPr>
              <a:defRPr/>
            </a:pPr>
            <a:fld id="{AB187C06-AF85-4949-AC42-090FB8983F7D}" type="slidenum">
              <a:rPr lang="en-US" smtClean="0"/>
              <a:pPr>
                <a:defRPr/>
              </a:pPr>
              <a:t>40</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650" y="1621949"/>
            <a:ext cx="7609828" cy="458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740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a:bodyPr>
          <a:lstStyle/>
          <a:p>
            <a:pPr algn="ctr" eaLnBrk="1" hangingPunct="1">
              <a:defRPr/>
            </a:pPr>
            <a:r>
              <a:rPr lang="en-US" sz="4950" dirty="0"/>
              <a:t>Using Firewall</a:t>
            </a:r>
          </a:p>
        </p:txBody>
      </p:sp>
      <p:sp>
        <p:nvSpPr>
          <p:cNvPr id="25603" name="Rectangle 3"/>
          <p:cNvSpPr>
            <a:spLocks noGrp="1" noChangeArrowheads="1"/>
          </p:cNvSpPr>
          <p:nvPr>
            <p:ph idx="1"/>
          </p:nvPr>
        </p:nvSpPr>
        <p:spPr>
          <a:xfrm>
            <a:off x="3554016" y="2370535"/>
            <a:ext cx="4999434" cy="3001566"/>
          </a:xfrm>
        </p:spPr>
        <p:txBody>
          <a:bodyPr/>
          <a:lstStyle/>
          <a:p>
            <a:pPr marL="0" indent="0">
              <a:buNone/>
              <a:defRPr/>
            </a:pPr>
            <a:endParaRPr lang="en-US" dirty="0"/>
          </a:p>
        </p:txBody>
      </p:sp>
      <p:sp>
        <p:nvSpPr>
          <p:cNvPr id="5" name="Slide Number Placeholder 4"/>
          <p:cNvSpPr>
            <a:spLocks noGrp="1"/>
          </p:cNvSpPr>
          <p:nvPr>
            <p:ph type="sldNum" sz="quarter" idx="12"/>
          </p:nvPr>
        </p:nvSpPr>
        <p:spPr>
          <a:xfrm>
            <a:off x="7581900" y="5624514"/>
            <a:ext cx="1600200" cy="273844"/>
          </a:xfrm>
          <a:prstGeom prst="rect">
            <a:avLst/>
          </a:prstGeom>
        </p:spPr>
        <p:txBody>
          <a:bodyPr/>
          <a:lstStyle/>
          <a:p>
            <a:pPr>
              <a:defRPr/>
            </a:pPr>
            <a:fld id="{AB187C06-AF85-4949-AC42-090FB8983F7D}" type="slidenum">
              <a:rPr lang="en-US" smtClean="0"/>
              <a:pPr>
                <a:defRPr/>
              </a:pPr>
              <a:t>41</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746" y="1602271"/>
            <a:ext cx="7581530" cy="463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4161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a:bodyPr>
          <a:lstStyle/>
          <a:p>
            <a:pPr algn="ctr" eaLnBrk="1" hangingPunct="1">
              <a:defRPr/>
            </a:pPr>
            <a:r>
              <a:rPr lang="en-US" sz="4950" dirty="0"/>
              <a:t>Securing Wireless</a:t>
            </a:r>
          </a:p>
        </p:txBody>
      </p:sp>
      <p:sp>
        <p:nvSpPr>
          <p:cNvPr id="25603" name="Rectangle 3"/>
          <p:cNvSpPr>
            <a:spLocks noGrp="1" noChangeArrowheads="1"/>
          </p:cNvSpPr>
          <p:nvPr>
            <p:ph idx="1"/>
          </p:nvPr>
        </p:nvSpPr>
        <p:spPr>
          <a:xfrm>
            <a:off x="3554016" y="2370535"/>
            <a:ext cx="4770834" cy="3001566"/>
          </a:xfrm>
        </p:spPr>
        <p:txBody>
          <a:bodyPr/>
          <a:lstStyle/>
          <a:p>
            <a:pPr marL="0" indent="0">
              <a:buNone/>
              <a:defRPr/>
            </a:pPr>
            <a:endParaRPr lang="en-US" dirty="0"/>
          </a:p>
        </p:txBody>
      </p:sp>
      <p:sp>
        <p:nvSpPr>
          <p:cNvPr id="5" name="Slide Number Placeholder 4"/>
          <p:cNvSpPr>
            <a:spLocks noGrp="1"/>
          </p:cNvSpPr>
          <p:nvPr>
            <p:ph type="sldNum" sz="quarter" idx="12"/>
          </p:nvPr>
        </p:nvSpPr>
        <p:spPr>
          <a:xfrm>
            <a:off x="7581900" y="5624514"/>
            <a:ext cx="1600200" cy="273844"/>
          </a:xfrm>
          <a:prstGeom prst="rect">
            <a:avLst/>
          </a:prstGeom>
        </p:spPr>
        <p:txBody>
          <a:bodyPr/>
          <a:lstStyle/>
          <a:p>
            <a:pPr>
              <a:defRPr/>
            </a:pPr>
            <a:fld id="{AB187C06-AF85-4949-AC42-090FB8983F7D}" type="slidenum">
              <a:rPr lang="en-US" smtClean="0"/>
              <a:pPr>
                <a:defRPr/>
              </a:pPr>
              <a:t>42</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684" y="1619811"/>
            <a:ext cx="7464017" cy="458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98426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a:bodyPr>
          <a:lstStyle/>
          <a:p>
            <a:pPr algn="ctr" eaLnBrk="1" hangingPunct="1">
              <a:defRPr/>
            </a:pPr>
            <a:r>
              <a:rPr lang="en-US" sz="3600" dirty="0"/>
              <a:t>Protecting From Phishing</a:t>
            </a:r>
          </a:p>
        </p:txBody>
      </p:sp>
      <p:sp>
        <p:nvSpPr>
          <p:cNvPr id="25603" name="Rectangle 3"/>
          <p:cNvSpPr>
            <a:spLocks noGrp="1" noChangeArrowheads="1"/>
          </p:cNvSpPr>
          <p:nvPr>
            <p:ph idx="1"/>
          </p:nvPr>
        </p:nvSpPr>
        <p:spPr>
          <a:xfrm>
            <a:off x="3554016" y="2370535"/>
            <a:ext cx="4542234" cy="2944416"/>
          </a:xfrm>
        </p:spPr>
        <p:txBody>
          <a:bodyPr/>
          <a:lstStyle/>
          <a:p>
            <a:pPr marL="0" indent="0">
              <a:buNone/>
              <a:defRPr/>
            </a:pPr>
            <a:endParaRPr lang="en-US" dirty="0"/>
          </a:p>
        </p:txBody>
      </p:sp>
      <p:sp>
        <p:nvSpPr>
          <p:cNvPr id="5" name="Slide Number Placeholder 4"/>
          <p:cNvSpPr>
            <a:spLocks noGrp="1"/>
          </p:cNvSpPr>
          <p:nvPr>
            <p:ph type="sldNum" sz="quarter" idx="12"/>
          </p:nvPr>
        </p:nvSpPr>
        <p:spPr>
          <a:xfrm>
            <a:off x="7581900" y="5624514"/>
            <a:ext cx="1600200" cy="273844"/>
          </a:xfrm>
          <a:prstGeom prst="rect">
            <a:avLst/>
          </a:prstGeom>
        </p:spPr>
        <p:txBody>
          <a:bodyPr/>
          <a:lstStyle/>
          <a:p>
            <a:pPr>
              <a:defRPr/>
            </a:pPr>
            <a:fld id="{AB187C06-AF85-4949-AC42-090FB8983F7D}" type="slidenum">
              <a:rPr lang="en-US" smtClean="0"/>
              <a:pPr>
                <a:defRPr/>
              </a:pPr>
              <a:t>43</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401" y="1690690"/>
            <a:ext cx="7613199" cy="461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2206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a:bodyPr>
          <a:lstStyle/>
          <a:p>
            <a:pPr algn="ctr" eaLnBrk="1" hangingPunct="1">
              <a:defRPr/>
            </a:pPr>
            <a:r>
              <a:rPr lang="en-US" sz="4950" dirty="0"/>
              <a:t>Using Spam Filters</a:t>
            </a:r>
          </a:p>
        </p:txBody>
      </p:sp>
      <p:sp>
        <p:nvSpPr>
          <p:cNvPr id="25603" name="Rectangle 3"/>
          <p:cNvSpPr>
            <a:spLocks noGrp="1" noChangeArrowheads="1"/>
          </p:cNvSpPr>
          <p:nvPr>
            <p:ph idx="1"/>
          </p:nvPr>
        </p:nvSpPr>
        <p:spPr>
          <a:xfrm>
            <a:off x="3554016" y="2370535"/>
            <a:ext cx="4942284" cy="3058716"/>
          </a:xfrm>
        </p:spPr>
        <p:txBody>
          <a:bodyPr/>
          <a:lstStyle/>
          <a:p>
            <a:pPr marL="0" indent="0">
              <a:buNone/>
              <a:defRPr/>
            </a:pPr>
            <a:endParaRPr lang="en-US" dirty="0"/>
          </a:p>
        </p:txBody>
      </p:sp>
      <p:sp>
        <p:nvSpPr>
          <p:cNvPr id="5" name="Slide Number Placeholder 4"/>
          <p:cNvSpPr>
            <a:spLocks noGrp="1"/>
          </p:cNvSpPr>
          <p:nvPr>
            <p:ph type="sldNum" sz="quarter" idx="12"/>
          </p:nvPr>
        </p:nvSpPr>
        <p:spPr>
          <a:xfrm>
            <a:off x="7581900" y="5624514"/>
            <a:ext cx="1600200" cy="273844"/>
          </a:xfrm>
          <a:prstGeom prst="rect">
            <a:avLst/>
          </a:prstGeom>
        </p:spPr>
        <p:txBody>
          <a:bodyPr/>
          <a:lstStyle/>
          <a:p>
            <a:pPr>
              <a:defRPr/>
            </a:pPr>
            <a:fld id="{AB187C06-AF85-4949-AC42-090FB8983F7D}" type="slidenum">
              <a:rPr lang="en-US" smtClean="0"/>
              <a:pPr>
                <a:defRPr/>
              </a:pPr>
              <a:t>44</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3312" y="1690689"/>
            <a:ext cx="7965376" cy="480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4694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Students Want To Learn Security</a:t>
            </a:r>
            <a:endParaRPr lang="en-US" dirty="0"/>
          </a:p>
        </p:txBody>
      </p:sp>
      <p:graphicFrame>
        <p:nvGraphicFramePr>
          <p:cNvPr id="6" name="Content Placeholder 5"/>
          <p:cNvGraphicFramePr>
            <a:graphicFrameLocks noGrp="1"/>
          </p:cNvGraphicFramePr>
          <p:nvPr>
            <p:ph idx="1"/>
            <p:extLst/>
          </p:nvPr>
        </p:nvGraphicFramePr>
        <p:xfrm>
          <a:off x="1719306" y="1825625"/>
          <a:ext cx="8868794" cy="2453412"/>
        </p:xfrm>
        <a:graphic>
          <a:graphicData uri="http://schemas.openxmlformats.org/drawingml/2006/table">
            <a:tbl>
              <a:tblPr firstRow="1" bandRow="1">
                <a:tableStyleId>{5C22544A-7EE6-4342-B048-85BDC9FD1C3A}</a:tableStyleId>
              </a:tblPr>
              <a:tblGrid>
                <a:gridCol w="4434397"/>
                <a:gridCol w="4434397"/>
              </a:tblGrid>
              <a:tr h="449998">
                <a:tc>
                  <a:txBody>
                    <a:bodyPr/>
                    <a:lstStyle/>
                    <a:p>
                      <a:pPr algn="ctr"/>
                      <a:r>
                        <a:rPr lang="en-US" dirty="0" smtClean="0"/>
                        <a:t>Who</a:t>
                      </a:r>
                      <a:r>
                        <a:rPr lang="en-US" baseline="0" dirty="0" smtClean="0"/>
                        <a:t> Said It</a:t>
                      </a:r>
                      <a:endParaRPr lang="en-US" dirty="0"/>
                    </a:p>
                  </a:txBody>
                  <a:tcPr/>
                </a:tc>
                <a:tc>
                  <a:txBody>
                    <a:bodyPr/>
                    <a:lstStyle/>
                    <a:p>
                      <a:pPr algn="ctr"/>
                      <a:r>
                        <a:rPr lang="en-US" dirty="0" smtClean="0"/>
                        <a:t>What They Want</a:t>
                      </a:r>
                      <a:endParaRPr lang="en-US" dirty="0"/>
                    </a:p>
                  </a:txBody>
                  <a:tcPr/>
                </a:tc>
              </a:tr>
              <a:tr h="776708">
                <a:tc>
                  <a:txBody>
                    <a:bodyPr/>
                    <a:lstStyle/>
                    <a:p>
                      <a:r>
                        <a:rPr lang="en-US" dirty="0" smtClean="0"/>
                        <a:t>Students Who Use and Know Technology</a:t>
                      </a:r>
                      <a:endParaRPr lang="en-US" dirty="0"/>
                    </a:p>
                  </a:txBody>
                  <a:tcPr/>
                </a:tc>
                <a:tc>
                  <a:txBody>
                    <a:bodyPr/>
                    <a:lstStyle/>
                    <a:p>
                      <a:r>
                        <a:rPr lang="en-US" dirty="0" smtClean="0"/>
                        <a:t>Create backups,</a:t>
                      </a:r>
                      <a:r>
                        <a:rPr lang="en-US" baseline="0" dirty="0" smtClean="0"/>
                        <a:t> configure web browser, create strong passwords</a:t>
                      </a:r>
                      <a:endParaRPr lang="en-US" dirty="0"/>
                    </a:p>
                  </a:txBody>
                  <a:tcPr/>
                </a:tc>
              </a:tr>
              <a:tr h="449998">
                <a:tc>
                  <a:txBody>
                    <a:bodyPr/>
                    <a:lstStyle/>
                    <a:p>
                      <a:r>
                        <a:rPr lang="en-US" dirty="0" smtClean="0"/>
                        <a:t>Students Who</a:t>
                      </a:r>
                      <a:r>
                        <a:rPr lang="en-US" baseline="0" dirty="0" smtClean="0"/>
                        <a:t> Own C</a:t>
                      </a:r>
                      <a:r>
                        <a:rPr lang="en-US" dirty="0" smtClean="0"/>
                        <a:t>omputer</a:t>
                      </a:r>
                      <a:endParaRPr lang="en-US" dirty="0"/>
                    </a:p>
                  </a:txBody>
                  <a:tcPr/>
                </a:tc>
                <a:tc>
                  <a:txBody>
                    <a:bodyPr/>
                    <a:lstStyle/>
                    <a:p>
                      <a:r>
                        <a:rPr lang="en-US" dirty="0" smtClean="0"/>
                        <a:t>Scan for malware</a:t>
                      </a:r>
                      <a:endParaRPr lang="en-US" dirty="0"/>
                    </a:p>
                  </a:txBody>
                  <a:tcPr/>
                </a:tc>
              </a:tr>
              <a:tr h="776708">
                <a:tc>
                  <a:txBody>
                    <a:bodyPr/>
                    <a:lstStyle/>
                    <a:p>
                      <a:r>
                        <a:rPr lang="en-US" dirty="0" smtClean="0"/>
                        <a:t>Female Students</a:t>
                      </a:r>
                      <a:endParaRPr lang="en-US" dirty="0"/>
                    </a:p>
                  </a:txBody>
                  <a:tcPr/>
                </a:tc>
                <a:tc>
                  <a:txBody>
                    <a:bodyPr/>
                    <a:lstStyle/>
                    <a:p>
                      <a:r>
                        <a:rPr lang="en-US" dirty="0" smtClean="0"/>
                        <a:t>Scan for malware, create backups, use anti-virus,</a:t>
                      </a:r>
                      <a:r>
                        <a:rPr lang="en-US" baseline="0" dirty="0" smtClean="0"/>
                        <a:t> secure wireless networks</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6B62410F-183D-4B33-A24F-710B6C962C9F}" type="slidenum">
              <a:rPr lang="en-US" smtClean="0"/>
              <a:t>45</a:t>
            </a:fld>
            <a:endParaRPr lang="en-US"/>
          </a:p>
        </p:txBody>
      </p:sp>
    </p:spTree>
    <p:extLst>
      <p:ext uri="{BB962C8B-B14F-4D97-AF65-F5344CB8AC3E}">
        <p14:creationId xmlns:p14="http://schemas.microsoft.com/office/powerpoint/2010/main" val="28164865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Cut Right To The Chase</a:t>
            </a:r>
          </a:p>
        </p:txBody>
      </p:sp>
      <p:sp>
        <p:nvSpPr>
          <p:cNvPr id="3" name="Content Placeholder 2"/>
          <p:cNvSpPr>
            <a:spLocks noGrp="1"/>
          </p:cNvSpPr>
          <p:nvPr>
            <p:ph idx="1"/>
          </p:nvPr>
        </p:nvSpPr>
        <p:spPr/>
        <p:txBody>
          <a:bodyPr/>
          <a:lstStyle/>
          <a:p>
            <a:r>
              <a:rPr lang="en-US" dirty="0" smtClean="0"/>
              <a:t>Things are really bad in security</a:t>
            </a:r>
          </a:p>
          <a:p>
            <a:r>
              <a:rPr lang="en-US" dirty="0" smtClean="0"/>
              <a:t>Users are still confused about security</a:t>
            </a:r>
          </a:p>
          <a:p>
            <a:r>
              <a:rPr lang="en-US" dirty="0" smtClean="0"/>
              <a:t>Our students want to learn practical security</a:t>
            </a:r>
          </a:p>
          <a:p>
            <a:r>
              <a:rPr lang="en-US" dirty="0" smtClean="0">
                <a:solidFill>
                  <a:srgbClr val="FF0000"/>
                </a:solidFill>
              </a:rPr>
              <a:t>But schools are not teaching practical security</a:t>
            </a:r>
          </a:p>
          <a:p>
            <a:r>
              <a:rPr lang="en-US" dirty="0" smtClean="0"/>
              <a:t>We can teach practical security in our Intro courses</a:t>
            </a:r>
          </a:p>
          <a:p>
            <a:r>
              <a:rPr lang="en-US" dirty="0" smtClean="0"/>
              <a:t>Here’s how we can teach practical security</a:t>
            </a:r>
          </a:p>
        </p:txBody>
      </p:sp>
      <p:sp>
        <p:nvSpPr>
          <p:cNvPr id="5" name="Slide Number Placeholder 4"/>
          <p:cNvSpPr>
            <a:spLocks noGrp="1"/>
          </p:cNvSpPr>
          <p:nvPr>
            <p:ph type="sldNum" sz="quarter" idx="12"/>
          </p:nvPr>
        </p:nvSpPr>
        <p:spPr/>
        <p:txBody>
          <a:bodyPr/>
          <a:lstStyle/>
          <a:p>
            <a:fld id="{6B62410F-183D-4B33-A24F-710B6C962C9F}" type="slidenum">
              <a:rPr lang="en-US" smtClean="0"/>
              <a:t>46</a:t>
            </a:fld>
            <a:endParaRPr lang="en-US"/>
          </a:p>
        </p:txBody>
      </p:sp>
    </p:spTree>
    <p:extLst>
      <p:ext uri="{BB962C8B-B14F-4D97-AF65-F5344CB8AC3E}">
        <p14:creationId xmlns:p14="http://schemas.microsoft.com/office/powerpoint/2010/main" val="422827020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Security Education Today</a:t>
            </a:r>
            <a:endParaRPr lang="en-US" dirty="0"/>
          </a:p>
        </p:txBody>
      </p:sp>
      <p:sp>
        <p:nvSpPr>
          <p:cNvPr id="3" name="Content Placeholder 2"/>
          <p:cNvSpPr>
            <a:spLocks noGrp="1"/>
          </p:cNvSpPr>
          <p:nvPr>
            <p:ph idx="1"/>
          </p:nvPr>
        </p:nvSpPr>
        <p:spPr/>
        <p:txBody>
          <a:bodyPr/>
          <a:lstStyle/>
          <a:p>
            <a:r>
              <a:rPr lang="en-US" dirty="0"/>
              <a:t>Teach comprehensive enterprise security in CIS security track</a:t>
            </a:r>
          </a:p>
          <a:p>
            <a:r>
              <a:rPr lang="en-US" dirty="0"/>
              <a:t>Teach network security to CIS majors</a:t>
            </a:r>
          </a:p>
          <a:p>
            <a:r>
              <a:rPr lang="en-US" dirty="0"/>
              <a:t>Teach brief coverage of security definitions in </a:t>
            </a:r>
            <a:r>
              <a:rPr lang="en-US" i="1" dirty="0"/>
              <a:t>Introduction to </a:t>
            </a:r>
            <a:r>
              <a:rPr lang="en-US" i="1" dirty="0" smtClean="0"/>
              <a:t>Computers </a:t>
            </a:r>
            <a:r>
              <a:rPr lang="en-US" dirty="0" smtClean="0"/>
              <a:t>to rest of students</a:t>
            </a:r>
            <a:endParaRPr lang="en-US" dirty="0"/>
          </a:p>
          <a:p>
            <a:r>
              <a:rPr lang="en-US" dirty="0"/>
              <a:t>Yet we are </a:t>
            </a:r>
            <a:r>
              <a:rPr lang="en-US" b="1" dirty="0">
                <a:solidFill>
                  <a:srgbClr val="FF0000"/>
                </a:solidFill>
              </a:rPr>
              <a:t>leaving out practical</a:t>
            </a:r>
            <a:r>
              <a:rPr lang="en-US" b="1" dirty="0"/>
              <a:t> </a:t>
            </a:r>
            <a:r>
              <a:rPr lang="en-US" dirty="0"/>
              <a:t>security awareness</a:t>
            </a:r>
            <a:r>
              <a:rPr lang="en-US" i="1" dirty="0"/>
              <a:t> </a:t>
            </a:r>
            <a:r>
              <a:rPr lang="en-US" dirty="0"/>
              <a:t>for </a:t>
            </a:r>
            <a:r>
              <a:rPr lang="en-US" b="1" dirty="0">
                <a:solidFill>
                  <a:srgbClr val="FF0000"/>
                </a:solidFill>
              </a:rPr>
              <a:t>all</a:t>
            </a:r>
            <a:r>
              <a:rPr lang="en-US" dirty="0"/>
              <a:t> students</a:t>
            </a:r>
          </a:p>
          <a:p>
            <a:pPr marL="0" indent="0">
              <a:buNone/>
            </a:pP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47</a:t>
            </a:fld>
            <a:endParaRPr lang="en-US"/>
          </a:p>
        </p:txBody>
      </p:sp>
    </p:spTree>
    <p:extLst>
      <p:ext uri="{BB962C8B-B14F-4D97-AF65-F5344CB8AC3E}">
        <p14:creationId xmlns:p14="http://schemas.microsoft.com/office/powerpoint/2010/main" val="275792461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normAutofit/>
          </a:bodyPr>
          <a:lstStyle/>
          <a:p>
            <a:pPr algn="ctr"/>
            <a:r>
              <a:rPr lang="en-US" sz="4500" dirty="0"/>
              <a:t>Calls for Vigilance</a:t>
            </a:r>
          </a:p>
        </p:txBody>
      </p:sp>
      <p:sp>
        <p:nvSpPr>
          <p:cNvPr id="860163" name="Rectangle 3"/>
          <p:cNvSpPr>
            <a:spLocks noGrp="1" noChangeArrowheads="1"/>
          </p:cNvSpPr>
          <p:nvPr>
            <p:ph idx="1"/>
          </p:nvPr>
        </p:nvSpPr>
        <p:spPr/>
        <p:txBody>
          <a:bodyPr/>
          <a:lstStyle/>
          <a:p>
            <a:r>
              <a:rPr lang="en-US" i="1" dirty="0"/>
              <a:t>“Securing </a:t>
            </a:r>
            <a:r>
              <a:rPr lang="en-US" b="1" i="1" dirty="0">
                <a:solidFill>
                  <a:srgbClr val="FF0000"/>
                </a:solidFill>
              </a:rPr>
              <a:t>your home computer </a:t>
            </a:r>
            <a:r>
              <a:rPr lang="en-US" i="1" dirty="0"/>
              <a:t>helps you and your family, and it also helps your nation . . . by reducing the risk to our financial system from theft, and to our nation from having your computer infected and then used as a tool to attack other computers”</a:t>
            </a:r>
          </a:p>
          <a:p>
            <a:endParaRPr lang="en-US" i="1" dirty="0"/>
          </a:p>
          <a:p>
            <a:pPr algn="r">
              <a:buNone/>
            </a:pPr>
            <a:r>
              <a:rPr lang="en-US" dirty="0" smtClean="0"/>
              <a:t>Department </a:t>
            </a:r>
            <a:r>
              <a:rPr lang="en-US" dirty="0"/>
              <a:t>Homeland Security</a:t>
            </a:r>
          </a:p>
        </p:txBody>
      </p:sp>
      <p:sp>
        <p:nvSpPr>
          <p:cNvPr id="4" name="Slide Number Placeholder 3"/>
          <p:cNvSpPr>
            <a:spLocks noGrp="1"/>
          </p:cNvSpPr>
          <p:nvPr>
            <p:ph type="sldNum" sz="quarter" idx="12"/>
          </p:nvPr>
        </p:nvSpPr>
        <p:spPr>
          <a:xfrm>
            <a:off x="7581900" y="5624514"/>
            <a:ext cx="1600200" cy="273844"/>
          </a:xfrm>
          <a:prstGeom prst="rect">
            <a:avLst/>
          </a:prstGeom>
        </p:spPr>
        <p:txBody>
          <a:bodyPr/>
          <a:lstStyle/>
          <a:p>
            <a:fld id="{489264B3-337E-44E0-BC89-34B7688284F5}" type="slidenum">
              <a:rPr lang="en-US" smtClean="0"/>
              <a:pPr/>
              <a:t>48</a:t>
            </a:fld>
            <a:endParaRPr lang="en-US"/>
          </a:p>
        </p:txBody>
      </p:sp>
    </p:spTree>
    <p:extLst>
      <p:ext uri="{BB962C8B-B14F-4D97-AF65-F5344CB8AC3E}">
        <p14:creationId xmlns:p14="http://schemas.microsoft.com/office/powerpoint/2010/main" val="357792235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Calls for Awareness Training (Gov’t)</a:t>
            </a:r>
            <a:endParaRPr lang="en-US" dirty="0"/>
          </a:p>
        </p:txBody>
      </p:sp>
      <p:sp>
        <p:nvSpPr>
          <p:cNvPr id="3" name="Content Placeholder 2"/>
          <p:cNvSpPr>
            <a:spLocks noGrp="1"/>
          </p:cNvSpPr>
          <p:nvPr>
            <p:ph idx="1"/>
          </p:nvPr>
        </p:nvSpPr>
        <p:spPr/>
        <p:txBody>
          <a:bodyPr>
            <a:normAutofit/>
          </a:bodyPr>
          <a:lstStyle/>
          <a:p>
            <a:r>
              <a:rPr lang="en-US" dirty="0"/>
              <a:t>National Strategy to Secure Cyberspace (NSSC) document, created by U.S. President’s National Infrastructure Advisory Council, calls for </a:t>
            </a:r>
            <a:r>
              <a:rPr lang="en-US" b="1" dirty="0">
                <a:solidFill>
                  <a:srgbClr val="FF0000"/>
                </a:solidFill>
              </a:rPr>
              <a:t>comprehensive national security awareness program </a:t>
            </a:r>
            <a:r>
              <a:rPr lang="en-US" dirty="0"/>
              <a:t>to empower all Americans, including the general population, “to secure their own parts of cyberspace”</a:t>
            </a:r>
          </a:p>
          <a:p>
            <a:r>
              <a:rPr lang="en-US" dirty="0"/>
              <a:t>Department of Homeland Security, through the NSSC, calls upon home users to help the nation secure cyberspace “by securing their own connections to it”</a:t>
            </a:r>
          </a:p>
          <a:p>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49</a:t>
            </a:fld>
            <a:endParaRPr lang="en-US"/>
          </a:p>
        </p:txBody>
      </p:sp>
    </p:spTree>
    <p:extLst>
      <p:ext uri="{BB962C8B-B14F-4D97-AF65-F5344CB8AC3E}">
        <p14:creationId xmlns:p14="http://schemas.microsoft.com/office/powerpoint/2010/main" val="5297694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Worst Data Breaches Last 15 Months</a:t>
            </a:r>
            <a:endParaRPr lang="en-US" dirty="0"/>
          </a:p>
        </p:txBody>
      </p:sp>
      <p:sp>
        <p:nvSpPr>
          <p:cNvPr id="4" name="Slide Number Placeholder 3"/>
          <p:cNvSpPr>
            <a:spLocks noGrp="1"/>
          </p:cNvSpPr>
          <p:nvPr>
            <p:ph type="sldNum" sz="quarter" idx="12"/>
          </p:nvPr>
        </p:nvSpPr>
        <p:spPr/>
        <p:txBody>
          <a:bodyPr/>
          <a:lstStyle/>
          <a:p>
            <a:fld id="{6B62410F-183D-4B33-A24F-710B6C962C9F}" type="slidenum">
              <a:rPr lang="en-US" smtClean="0"/>
              <a:t>5</a:t>
            </a:fld>
            <a:endParaRPr lang="en-US"/>
          </a:p>
        </p:txBody>
      </p:sp>
      <p:graphicFrame>
        <p:nvGraphicFramePr>
          <p:cNvPr id="5" name="Table 4"/>
          <p:cNvGraphicFramePr>
            <a:graphicFrameLocks noGrp="1"/>
          </p:cNvGraphicFramePr>
          <p:nvPr>
            <p:extLst/>
          </p:nvPr>
        </p:nvGraphicFramePr>
        <p:xfrm>
          <a:off x="2271453" y="1690689"/>
          <a:ext cx="7434522" cy="4517632"/>
        </p:xfrm>
        <a:graphic>
          <a:graphicData uri="http://schemas.openxmlformats.org/drawingml/2006/table">
            <a:tbl>
              <a:tblPr firstRow="1" bandRow="1">
                <a:tableStyleId>{5C22544A-7EE6-4342-B048-85BDC9FD1C3A}</a:tableStyleId>
              </a:tblPr>
              <a:tblGrid>
                <a:gridCol w="3717261"/>
                <a:gridCol w="3717261"/>
              </a:tblGrid>
              <a:tr h="499934">
                <a:tc>
                  <a:txBody>
                    <a:bodyPr/>
                    <a:lstStyle/>
                    <a:p>
                      <a:pPr algn="ctr"/>
                      <a:r>
                        <a:rPr lang="en-US" sz="2800" dirty="0" smtClean="0"/>
                        <a:t>Organization</a:t>
                      </a:r>
                      <a:endParaRPr lang="en-US" sz="2800" dirty="0"/>
                    </a:p>
                  </a:txBody>
                  <a:tcPr/>
                </a:tc>
                <a:tc>
                  <a:txBody>
                    <a:bodyPr/>
                    <a:lstStyle/>
                    <a:p>
                      <a:pPr algn="ctr"/>
                      <a:r>
                        <a:rPr lang="en-US" sz="2800" dirty="0" smtClean="0"/>
                        <a:t>Number of Customers</a:t>
                      </a:r>
                      <a:endParaRPr lang="en-US" sz="2800" dirty="0"/>
                    </a:p>
                  </a:txBody>
                  <a:tcPr/>
                </a:tc>
              </a:tr>
              <a:tr h="499934">
                <a:tc>
                  <a:txBody>
                    <a:bodyPr/>
                    <a:lstStyle/>
                    <a:p>
                      <a:r>
                        <a:rPr lang="en-US" dirty="0" err="1" smtClean="0"/>
                        <a:t>Premera</a:t>
                      </a:r>
                      <a:endParaRPr lang="en-US" dirty="0"/>
                    </a:p>
                  </a:txBody>
                  <a:tcPr/>
                </a:tc>
                <a:tc>
                  <a:txBody>
                    <a:bodyPr/>
                    <a:lstStyle/>
                    <a:p>
                      <a:r>
                        <a:rPr lang="en-US" dirty="0" smtClean="0"/>
                        <a:t>11</a:t>
                      </a:r>
                      <a:r>
                        <a:rPr lang="en-US" baseline="0" dirty="0" smtClean="0"/>
                        <a:t> Million</a:t>
                      </a:r>
                      <a:endParaRPr lang="en-US" dirty="0"/>
                    </a:p>
                  </a:txBody>
                  <a:tcPr/>
                </a:tc>
              </a:tr>
              <a:tr h="499934">
                <a:tc>
                  <a:txBody>
                    <a:bodyPr/>
                    <a:lstStyle/>
                    <a:p>
                      <a:r>
                        <a:rPr lang="en-US" dirty="0" smtClean="0"/>
                        <a:t>Staples</a:t>
                      </a:r>
                      <a:endParaRPr lang="en-US" dirty="0"/>
                    </a:p>
                  </a:txBody>
                  <a:tcPr/>
                </a:tc>
                <a:tc>
                  <a:txBody>
                    <a:bodyPr/>
                    <a:lstStyle/>
                    <a:p>
                      <a:r>
                        <a:rPr lang="en-US" dirty="0" smtClean="0"/>
                        <a:t>1.6</a:t>
                      </a:r>
                      <a:r>
                        <a:rPr lang="en-US" baseline="0" dirty="0" smtClean="0"/>
                        <a:t> Million</a:t>
                      </a:r>
                      <a:endParaRPr lang="en-US" dirty="0"/>
                    </a:p>
                  </a:txBody>
                  <a:tcPr/>
                </a:tc>
              </a:tr>
              <a:tr h="499934">
                <a:tc>
                  <a:txBody>
                    <a:bodyPr/>
                    <a:lstStyle/>
                    <a:p>
                      <a:r>
                        <a:rPr lang="en-US" dirty="0" smtClean="0"/>
                        <a:t>Community</a:t>
                      </a:r>
                      <a:r>
                        <a:rPr lang="en-US" baseline="0" dirty="0" smtClean="0"/>
                        <a:t> Health Systems</a:t>
                      </a:r>
                      <a:endParaRPr lang="en-US" dirty="0"/>
                    </a:p>
                  </a:txBody>
                  <a:tcPr/>
                </a:tc>
                <a:tc>
                  <a:txBody>
                    <a:bodyPr/>
                    <a:lstStyle/>
                    <a:p>
                      <a:r>
                        <a:rPr lang="en-US" dirty="0" smtClean="0"/>
                        <a:t>4.5</a:t>
                      </a:r>
                      <a:r>
                        <a:rPr lang="en-US" baseline="0" dirty="0" smtClean="0"/>
                        <a:t> Million</a:t>
                      </a:r>
                      <a:endParaRPr lang="en-US" dirty="0"/>
                    </a:p>
                  </a:txBody>
                  <a:tcPr/>
                </a:tc>
              </a:tr>
              <a:tr h="499934">
                <a:tc>
                  <a:txBody>
                    <a:bodyPr/>
                    <a:lstStyle/>
                    <a:p>
                      <a:r>
                        <a:rPr lang="en-US" dirty="0" smtClean="0"/>
                        <a:t>South Korea</a:t>
                      </a:r>
                      <a:endParaRPr lang="en-US" dirty="0"/>
                    </a:p>
                  </a:txBody>
                  <a:tcPr/>
                </a:tc>
                <a:tc>
                  <a:txBody>
                    <a:bodyPr/>
                    <a:lstStyle/>
                    <a:p>
                      <a:r>
                        <a:rPr lang="en-US" dirty="0" smtClean="0"/>
                        <a:t>40</a:t>
                      </a:r>
                      <a:r>
                        <a:rPr lang="en-US" baseline="0" dirty="0" smtClean="0"/>
                        <a:t> Million</a:t>
                      </a:r>
                      <a:endParaRPr lang="en-US" dirty="0"/>
                    </a:p>
                  </a:txBody>
                  <a:tcPr/>
                </a:tc>
              </a:tr>
              <a:tr h="499934">
                <a:tc>
                  <a:txBody>
                    <a:bodyPr/>
                    <a:lstStyle/>
                    <a:p>
                      <a:r>
                        <a:rPr lang="en-US" dirty="0" smtClean="0"/>
                        <a:t>Home Depot</a:t>
                      </a:r>
                      <a:endParaRPr lang="en-US" dirty="0"/>
                    </a:p>
                  </a:txBody>
                  <a:tcPr/>
                </a:tc>
                <a:tc>
                  <a:txBody>
                    <a:bodyPr/>
                    <a:lstStyle/>
                    <a:p>
                      <a:r>
                        <a:rPr lang="en-US" dirty="0" smtClean="0"/>
                        <a:t>109</a:t>
                      </a:r>
                      <a:r>
                        <a:rPr lang="en-US" baseline="0" dirty="0" smtClean="0"/>
                        <a:t> Million</a:t>
                      </a:r>
                      <a:endParaRPr lang="en-US" dirty="0"/>
                    </a:p>
                  </a:txBody>
                  <a:tcPr/>
                </a:tc>
              </a:tr>
              <a:tr h="499934">
                <a:tc>
                  <a:txBody>
                    <a:bodyPr/>
                    <a:lstStyle/>
                    <a:p>
                      <a:r>
                        <a:rPr lang="en-US" dirty="0" smtClean="0"/>
                        <a:t>JP</a:t>
                      </a:r>
                      <a:r>
                        <a:rPr lang="en-US" baseline="0" dirty="0" smtClean="0"/>
                        <a:t> Morgan Chase</a:t>
                      </a:r>
                      <a:endParaRPr lang="en-US" dirty="0"/>
                    </a:p>
                  </a:txBody>
                  <a:tcPr/>
                </a:tc>
                <a:tc>
                  <a:txBody>
                    <a:bodyPr/>
                    <a:lstStyle/>
                    <a:p>
                      <a:r>
                        <a:rPr lang="en-US" dirty="0" smtClean="0"/>
                        <a:t>83</a:t>
                      </a:r>
                      <a:r>
                        <a:rPr lang="en-US" baseline="0" dirty="0" smtClean="0"/>
                        <a:t> Million</a:t>
                      </a:r>
                      <a:endParaRPr lang="en-US" dirty="0"/>
                    </a:p>
                  </a:txBody>
                  <a:tcPr/>
                </a:tc>
              </a:tr>
              <a:tr h="499934">
                <a:tc>
                  <a:txBody>
                    <a:bodyPr/>
                    <a:lstStyle/>
                    <a:p>
                      <a:r>
                        <a:rPr lang="en-US" dirty="0" err="1" smtClean="0"/>
                        <a:t>Ebay</a:t>
                      </a:r>
                      <a:endParaRPr lang="en-US" dirty="0"/>
                    </a:p>
                  </a:txBody>
                  <a:tcPr/>
                </a:tc>
                <a:tc>
                  <a:txBody>
                    <a:bodyPr/>
                    <a:lstStyle/>
                    <a:p>
                      <a:r>
                        <a:rPr lang="en-US" dirty="0" smtClean="0"/>
                        <a:t>152</a:t>
                      </a:r>
                      <a:r>
                        <a:rPr lang="en-US" baseline="0" dirty="0" smtClean="0"/>
                        <a:t> Million</a:t>
                      </a:r>
                      <a:endParaRPr lang="en-US" dirty="0"/>
                    </a:p>
                  </a:txBody>
                  <a:tcPr/>
                </a:tc>
              </a:tr>
              <a:tr h="499934">
                <a:tc>
                  <a:txBody>
                    <a:bodyPr/>
                    <a:lstStyle/>
                    <a:p>
                      <a:r>
                        <a:rPr lang="en-US" dirty="0" smtClean="0"/>
                        <a:t>Anthem</a:t>
                      </a:r>
                      <a:endParaRPr lang="en-US" dirty="0"/>
                    </a:p>
                  </a:txBody>
                  <a:tcPr/>
                </a:tc>
                <a:tc>
                  <a:txBody>
                    <a:bodyPr/>
                    <a:lstStyle/>
                    <a:p>
                      <a:r>
                        <a:rPr lang="en-US" dirty="0" smtClean="0"/>
                        <a:t>105 Million</a:t>
                      </a:r>
                      <a:endParaRPr lang="en-US" dirty="0"/>
                    </a:p>
                  </a:txBody>
                  <a:tcPr/>
                </a:tc>
              </a:tr>
            </a:tbl>
          </a:graphicData>
        </a:graphic>
      </p:graphicFrame>
    </p:spTree>
    <p:extLst>
      <p:ext uri="{BB962C8B-B14F-4D97-AF65-F5344CB8AC3E}">
        <p14:creationId xmlns:p14="http://schemas.microsoft.com/office/powerpoint/2010/main" val="21901592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Calls for Awareness Training (Gov’t)</a:t>
            </a:r>
            <a:endParaRPr lang="en-US" dirty="0"/>
          </a:p>
        </p:txBody>
      </p:sp>
      <p:sp>
        <p:nvSpPr>
          <p:cNvPr id="3" name="Content Placeholder 2"/>
          <p:cNvSpPr>
            <a:spLocks noGrp="1"/>
          </p:cNvSpPr>
          <p:nvPr>
            <p:ph idx="1"/>
          </p:nvPr>
        </p:nvSpPr>
        <p:spPr/>
        <p:txBody>
          <a:bodyPr>
            <a:normAutofit/>
          </a:bodyPr>
          <a:lstStyle/>
          <a:p>
            <a:r>
              <a:rPr lang="en-US" dirty="0"/>
              <a:t>Action and Recommendation 3-4 of NSSC calls upon </a:t>
            </a:r>
            <a:r>
              <a:rPr lang="en-US" b="1" dirty="0">
                <a:solidFill>
                  <a:srgbClr val="FF0000"/>
                </a:solidFill>
              </a:rPr>
              <a:t>colleges and universities to model user awareness </a:t>
            </a:r>
            <a:r>
              <a:rPr lang="en-US" dirty="0"/>
              <a:t>programs and materials </a:t>
            </a:r>
          </a:p>
          <a:p>
            <a:r>
              <a:rPr lang="en-US" dirty="0"/>
              <a:t>Colloquium for Information Systems Security Education (CISSE), International Federation of Information Processing Working Group 11.8 on Information Security Education (IFIP WISE), and Workshop on Education in Computer Security (WECS) all involved in security training in schools</a:t>
            </a:r>
          </a:p>
          <a:p>
            <a:r>
              <a:rPr lang="en-US" dirty="0"/>
              <a:t>Bipartisan Cybersecurity Enhancement Act would fund more cybersecurity research, awareness and education </a:t>
            </a:r>
          </a:p>
        </p:txBody>
      </p:sp>
      <p:sp>
        <p:nvSpPr>
          <p:cNvPr id="5" name="Slide Number Placeholder 4"/>
          <p:cNvSpPr>
            <a:spLocks noGrp="1"/>
          </p:cNvSpPr>
          <p:nvPr>
            <p:ph type="sldNum" sz="quarter" idx="12"/>
          </p:nvPr>
        </p:nvSpPr>
        <p:spPr/>
        <p:txBody>
          <a:bodyPr/>
          <a:lstStyle/>
          <a:p>
            <a:fld id="{6B62410F-183D-4B33-A24F-710B6C962C9F}" type="slidenum">
              <a:rPr lang="en-US" smtClean="0"/>
              <a:t>50</a:t>
            </a:fld>
            <a:endParaRPr lang="en-US"/>
          </a:p>
        </p:txBody>
      </p:sp>
    </p:spTree>
    <p:extLst>
      <p:ext uri="{BB962C8B-B14F-4D97-AF65-F5344CB8AC3E}">
        <p14:creationId xmlns:p14="http://schemas.microsoft.com/office/powerpoint/2010/main" val="16723263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Calls for Awareness Training</a:t>
            </a:r>
            <a:endParaRPr lang="en-US" dirty="0"/>
          </a:p>
        </p:txBody>
      </p:sp>
      <p:sp>
        <p:nvSpPr>
          <p:cNvPr id="3" name="Content Placeholder 2"/>
          <p:cNvSpPr>
            <a:spLocks noGrp="1"/>
          </p:cNvSpPr>
          <p:nvPr>
            <p:ph idx="1"/>
          </p:nvPr>
        </p:nvSpPr>
        <p:spPr/>
        <p:txBody>
          <a:bodyPr>
            <a:normAutofit/>
          </a:bodyPr>
          <a:lstStyle/>
          <a:p>
            <a:r>
              <a:rPr lang="en-US" i="1" dirty="0" smtClean="0"/>
              <a:t>We need to invest in </a:t>
            </a:r>
            <a:r>
              <a:rPr lang="en-US" b="1" i="1" dirty="0" smtClean="0">
                <a:solidFill>
                  <a:srgbClr val="FF0000"/>
                </a:solidFill>
              </a:rPr>
              <a:t>cyber education</a:t>
            </a:r>
            <a:r>
              <a:rPr lang="en-US" i="1" dirty="0" smtClean="0"/>
              <a:t>, and there’s no such thing as ‘</a:t>
            </a:r>
            <a:r>
              <a:rPr lang="en-US" b="1" i="1" dirty="0" smtClean="0">
                <a:solidFill>
                  <a:srgbClr val="FF0000"/>
                </a:solidFill>
              </a:rPr>
              <a:t>too early</a:t>
            </a:r>
            <a:r>
              <a:rPr lang="en-US" i="1" dirty="0" smtClean="0"/>
              <a:t>’ when it comes to exposing our young people to [cybersecurity] and training them in this field</a:t>
            </a:r>
            <a:r>
              <a:rPr lang="en-US" dirty="0" smtClean="0"/>
              <a:t> – Rep. Jim </a:t>
            </a:r>
            <a:r>
              <a:rPr lang="en-US" dirty="0" err="1" smtClean="0"/>
              <a:t>Langevin</a:t>
            </a:r>
            <a:r>
              <a:rPr lang="en-US" dirty="0" smtClean="0"/>
              <a:t>, D-RI, congressional cybersecurity caucus co-chair &amp; former member Homeland Security Committee</a:t>
            </a:r>
          </a:p>
          <a:p>
            <a:r>
              <a:rPr lang="en-US" i="1" dirty="0" smtClean="0"/>
              <a:t>We want to educate </a:t>
            </a:r>
            <a:r>
              <a:rPr lang="en-US" b="1" i="1" dirty="0" smtClean="0">
                <a:solidFill>
                  <a:srgbClr val="FF0000"/>
                </a:solidFill>
              </a:rPr>
              <a:t>everybody about the need for security</a:t>
            </a:r>
            <a:r>
              <a:rPr lang="en-US" i="1" dirty="0" smtClean="0"/>
              <a:t> and the basic construct of security . . . We are working to create </a:t>
            </a:r>
            <a:r>
              <a:rPr lang="en-US" b="1" i="1" dirty="0" smtClean="0">
                <a:solidFill>
                  <a:srgbClr val="FF0000"/>
                </a:solidFill>
              </a:rPr>
              <a:t>a course </a:t>
            </a:r>
            <a:r>
              <a:rPr lang="en-US" i="1" dirty="0" smtClean="0"/>
              <a:t>that everybody can take and develop some basic understanding of cybersecurity </a:t>
            </a:r>
            <a:r>
              <a:rPr lang="en-US" dirty="0" smtClean="0"/>
              <a:t>– Program director Southeast Missouri State University</a:t>
            </a:r>
            <a:endParaRPr lang="en-US" i="1" dirty="0" smtClean="0"/>
          </a:p>
        </p:txBody>
      </p:sp>
      <p:sp>
        <p:nvSpPr>
          <p:cNvPr id="5" name="Slide Number Placeholder 4"/>
          <p:cNvSpPr>
            <a:spLocks noGrp="1"/>
          </p:cNvSpPr>
          <p:nvPr>
            <p:ph type="sldNum" sz="quarter" idx="12"/>
          </p:nvPr>
        </p:nvSpPr>
        <p:spPr/>
        <p:txBody>
          <a:bodyPr/>
          <a:lstStyle/>
          <a:p>
            <a:fld id="{6B62410F-183D-4B33-A24F-710B6C962C9F}" type="slidenum">
              <a:rPr lang="en-US" smtClean="0"/>
              <a:t>51</a:t>
            </a:fld>
            <a:endParaRPr lang="en-US"/>
          </a:p>
        </p:txBody>
      </p:sp>
    </p:spTree>
    <p:extLst>
      <p:ext uri="{BB962C8B-B14F-4D97-AF65-F5344CB8AC3E}">
        <p14:creationId xmlns:p14="http://schemas.microsoft.com/office/powerpoint/2010/main" val="22247475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Calls for Awareness Training (Researchers)</a:t>
            </a:r>
          </a:p>
        </p:txBody>
      </p:sp>
      <p:sp>
        <p:nvSpPr>
          <p:cNvPr id="3" name="Content Placeholder 2"/>
          <p:cNvSpPr>
            <a:spLocks noGrp="1"/>
          </p:cNvSpPr>
          <p:nvPr>
            <p:ph idx="1"/>
          </p:nvPr>
        </p:nvSpPr>
        <p:spPr>
          <a:xfrm>
            <a:off x="838200" y="1322317"/>
            <a:ext cx="10515600" cy="4770422"/>
          </a:xfrm>
        </p:spPr>
        <p:txBody>
          <a:bodyPr>
            <a:noAutofit/>
          </a:bodyPr>
          <a:lstStyle/>
          <a:p>
            <a:r>
              <a:rPr lang="en-US" sz="2400" dirty="0"/>
              <a:t>Researchers state that institutions of higher education should be </a:t>
            </a:r>
            <a:r>
              <a:rPr lang="en-US" sz="2400" b="1" dirty="0">
                <a:solidFill>
                  <a:srgbClr val="FF0000"/>
                </a:solidFill>
              </a:rPr>
              <a:t>responsible for providing security awareness instruction</a:t>
            </a:r>
            <a:r>
              <a:rPr lang="en-US" sz="2400" dirty="0"/>
              <a:t>, including Crowley (2003), </a:t>
            </a:r>
            <a:r>
              <a:rPr lang="en-US" sz="2400" dirty="0" err="1"/>
              <a:t>Mangus</a:t>
            </a:r>
            <a:r>
              <a:rPr lang="en-US" sz="2400" dirty="0"/>
              <a:t> (2002), Null (2004), Tobin and Ware (2005), Valentine (2005), Werner (2005), and Yang (2001)</a:t>
            </a:r>
          </a:p>
          <a:p>
            <a:r>
              <a:rPr lang="en-US" sz="2400" dirty="0"/>
              <a:t>Security instruction and training important not only to </a:t>
            </a:r>
            <a:r>
              <a:rPr lang="en-US" sz="2400" b="1" dirty="0">
                <a:solidFill>
                  <a:srgbClr val="FF0000"/>
                </a:solidFill>
              </a:rPr>
              <a:t>meet current demands </a:t>
            </a:r>
            <a:r>
              <a:rPr lang="en-US" sz="2400" dirty="0"/>
              <a:t>of securing systems but also to </a:t>
            </a:r>
            <a:r>
              <a:rPr lang="en-US" sz="2400" b="1" dirty="0">
                <a:solidFill>
                  <a:srgbClr val="FF0000"/>
                </a:solidFill>
              </a:rPr>
              <a:t>prepare students for employment </a:t>
            </a:r>
            <a:r>
              <a:rPr lang="en-US" sz="2400" dirty="0"/>
              <a:t>in their respective fields</a:t>
            </a:r>
          </a:p>
          <a:p>
            <a:r>
              <a:rPr lang="en-US" sz="2400" dirty="0"/>
              <a:t>Location of security awareness instruction and training in a college curriculum should </a:t>
            </a:r>
            <a:r>
              <a:rPr lang="en-US" sz="2400" b="1" dirty="0">
                <a:solidFill>
                  <a:srgbClr val="FF0000"/>
                </a:solidFill>
              </a:rPr>
              <a:t>not</a:t>
            </a:r>
            <a:r>
              <a:rPr lang="en-US" sz="2400" dirty="0"/>
              <a:t> be isolated in upper-level courses for IT majors (Tobin and Ware, 2005; Werner, 2005) </a:t>
            </a:r>
          </a:p>
          <a:p>
            <a:r>
              <a:rPr lang="en-US" sz="2400" dirty="0"/>
              <a:t>Instruction should be taught to </a:t>
            </a:r>
            <a:r>
              <a:rPr lang="en-US" sz="2400" b="1" dirty="0">
                <a:solidFill>
                  <a:srgbClr val="FF0000"/>
                </a:solidFill>
              </a:rPr>
              <a:t>all</a:t>
            </a:r>
            <a:r>
              <a:rPr lang="en-US" sz="2400" dirty="0"/>
              <a:t> graduates as a “</a:t>
            </a:r>
            <a:r>
              <a:rPr lang="en-US" sz="2400" b="1" dirty="0">
                <a:solidFill>
                  <a:srgbClr val="FF0000"/>
                </a:solidFill>
              </a:rPr>
              <a:t>security awareness</a:t>
            </a:r>
            <a:r>
              <a:rPr lang="en-US" sz="2400" dirty="0"/>
              <a:t>” course (Valentine, 2005) </a:t>
            </a:r>
            <a:r>
              <a:rPr lang="en-US" sz="2400" b="1" dirty="0">
                <a:solidFill>
                  <a:srgbClr val="FF0000"/>
                </a:solidFill>
              </a:rPr>
              <a:t>along with integrating it </a:t>
            </a:r>
            <a:r>
              <a:rPr lang="en-US" sz="2400" dirty="0"/>
              <a:t>across through the curriculum (Yang, 2001)</a:t>
            </a:r>
          </a:p>
          <a:p>
            <a:r>
              <a:rPr lang="en-US" sz="2400" dirty="0"/>
              <a:t>Long (1999) advocated that security instruction should begin as </a:t>
            </a:r>
            <a:r>
              <a:rPr lang="en-US" sz="2400" b="1" dirty="0">
                <a:solidFill>
                  <a:srgbClr val="FF0000"/>
                </a:solidFill>
              </a:rPr>
              <a:t>early as kindergarten</a:t>
            </a:r>
          </a:p>
        </p:txBody>
      </p:sp>
      <p:sp>
        <p:nvSpPr>
          <p:cNvPr id="5" name="Slide Number Placeholder 4"/>
          <p:cNvSpPr>
            <a:spLocks noGrp="1"/>
          </p:cNvSpPr>
          <p:nvPr>
            <p:ph type="sldNum" sz="quarter" idx="12"/>
          </p:nvPr>
        </p:nvSpPr>
        <p:spPr/>
        <p:txBody>
          <a:bodyPr/>
          <a:lstStyle/>
          <a:p>
            <a:fld id="{6B62410F-183D-4B33-A24F-710B6C962C9F}" type="slidenum">
              <a:rPr lang="en-US" smtClean="0"/>
              <a:t>52</a:t>
            </a:fld>
            <a:endParaRPr lang="en-US"/>
          </a:p>
        </p:txBody>
      </p:sp>
    </p:spTree>
    <p:extLst>
      <p:ext uri="{BB962C8B-B14F-4D97-AF65-F5344CB8AC3E}">
        <p14:creationId xmlns:p14="http://schemas.microsoft.com/office/powerpoint/2010/main" val="183675373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Cut Right To The Chase</a:t>
            </a:r>
          </a:p>
        </p:txBody>
      </p:sp>
      <p:sp>
        <p:nvSpPr>
          <p:cNvPr id="3" name="Content Placeholder 2"/>
          <p:cNvSpPr>
            <a:spLocks noGrp="1"/>
          </p:cNvSpPr>
          <p:nvPr>
            <p:ph idx="1"/>
          </p:nvPr>
        </p:nvSpPr>
        <p:spPr/>
        <p:txBody>
          <a:bodyPr/>
          <a:lstStyle/>
          <a:p>
            <a:r>
              <a:rPr lang="en-US" dirty="0" smtClean="0"/>
              <a:t>Things are really bad in security</a:t>
            </a:r>
          </a:p>
          <a:p>
            <a:r>
              <a:rPr lang="en-US" dirty="0" smtClean="0"/>
              <a:t>Users are still confused about security</a:t>
            </a:r>
          </a:p>
          <a:p>
            <a:r>
              <a:rPr lang="en-US" dirty="0" smtClean="0"/>
              <a:t>Our students want to learn practical security</a:t>
            </a:r>
          </a:p>
          <a:p>
            <a:r>
              <a:rPr lang="en-US" dirty="0" smtClean="0"/>
              <a:t>But schools are not teaching practical security</a:t>
            </a:r>
          </a:p>
          <a:p>
            <a:r>
              <a:rPr lang="en-US" dirty="0" smtClean="0">
                <a:solidFill>
                  <a:srgbClr val="FF0000"/>
                </a:solidFill>
              </a:rPr>
              <a:t>We can teach practical security in our Intro courses</a:t>
            </a:r>
          </a:p>
          <a:p>
            <a:r>
              <a:rPr lang="en-US" dirty="0" smtClean="0"/>
              <a:t>Here’s how we can teach practical security</a:t>
            </a:r>
          </a:p>
        </p:txBody>
      </p:sp>
      <p:sp>
        <p:nvSpPr>
          <p:cNvPr id="5" name="Slide Number Placeholder 4"/>
          <p:cNvSpPr>
            <a:spLocks noGrp="1"/>
          </p:cNvSpPr>
          <p:nvPr>
            <p:ph type="sldNum" sz="quarter" idx="12"/>
          </p:nvPr>
        </p:nvSpPr>
        <p:spPr/>
        <p:txBody>
          <a:bodyPr/>
          <a:lstStyle/>
          <a:p>
            <a:fld id="{6B62410F-183D-4B33-A24F-710B6C962C9F}" type="slidenum">
              <a:rPr lang="en-US" smtClean="0"/>
              <a:t>53</a:t>
            </a:fld>
            <a:endParaRPr lang="en-US"/>
          </a:p>
        </p:txBody>
      </p:sp>
    </p:spTree>
    <p:extLst>
      <p:ext uri="{BB962C8B-B14F-4D97-AF65-F5344CB8AC3E}">
        <p14:creationId xmlns:p14="http://schemas.microsoft.com/office/powerpoint/2010/main" val="15189179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Security Education Challenge</a:t>
            </a:r>
            <a:endParaRPr lang="en-US" dirty="0"/>
          </a:p>
        </p:txBody>
      </p:sp>
      <p:sp>
        <p:nvSpPr>
          <p:cNvPr id="3" name="Content Placeholder 2"/>
          <p:cNvSpPr>
            <a:spLocks noGrp="1"/>
          </p:cNvSpPr>
          <p:nvPr>
            <p:ph idx="1"/>
          </p:nvPr>
        </p:nvSpPr>
        <p:spPr>
          <a:xfrm>
            <a:off x="838200" y="1612561"/>
            <a:ext cx="10515600" cy="4577534"/>
          </a:xfrm>
        </p:spPr>
        <p:txBody>
          <a:bodyPr>
            <a:normAutofit/>
          </a:bodyPr>
          <a:lstStyle/>
          <a:p>
            <a:r>
              <a:rPr lang="en-US" sz="3600" dirty="0"/>
              <a:t>Need educate </a:t>
            </a:r>
            <a:r>
              <a:rPr lang="en-US" sz="3600" b="1" dirty="0">
                <a:solidFill>
                  <a:srgbClr val="FF0000"/>
                </a:solidFill>
              </a:rPr>
              <a:t>all</a:t>
            </a:r>
            <a:r>
              <a:rPr lang="en-US" sz="3600" dirty="0"/>
              <a:t> students about </a:t>
            </a:r>
            <a:r>
              <a:rPr lang="en-US" sz="3600" b="1" dirty="0">
                <a:solidFill>
                  <a:srgbClr val="FF0000"/>
                </a:solidFill>
              </a:rPr>
              <a:t>practical</a:t>
            </a:r>
            <a:r>
              <a:rPr lang="en-US" sz="3600" i="1" dirty="0">
                <a:solidFill>
                  <a:srgbClr val="FF0000"/>
                </a:solidFill>
              </a:rPr>
              <a:t> </a:t>
            </a:r>
            <a:r>
              <a:rPr lang="en-US" sz="3600" dirty="0"/>
              <a:t>computer security in </a:t>
            </a:r>
            <a:r>
              <a:rPr lang="en-US" sz="3600" b="1" dirty="0">
                <a:solidFill>
                  <a:srgbClr val="FF0000"/>
                </a:solidFill>
              </a:rPr>
              <a:t>all</a:t>
            </a:r>
            <a:r>
              <a:rPr lang="en-US" sz="3600" dirty="0"/>
              <a:t> of our courses</a:t>
            </a:r>
          </a:p>
          <a:p>
            <a:r>
              <a:rPr lang="en-US" sz="3600" i="1" dirty="0"/>
              <a:t>“Users should be as fluent with practical security as with using Word”</a:t>
            </a:r>
          </a:p>
          <a:p>
            <a:r>
              <a:rPr lang="en-US" sz="3600" dirty="0"/>
              <a:t>All our courses all use technology, so make security a “teaching moment”</a:t>
            </a:r>
          </a:p>
          <a:p>
            <a:r>
              <a:rPr lang="en-US" sz="3600" i="1" dirty="0"/>
              <a:t>Security Across the Curriculum</a:t>
            </a:r>
          </a:p>
        </p:txBody>
      </p:sp>
      <p:sp>
        <p:nvSpPr>
          <p:cNvPr id="5" name="Slide Number Placeholder 4"/>
          <p:cNvSpPr>
            <a:spLocks noGrp="1"/>
          </p:cNvSpPr>
          <p:nvPr>
            <p:ph type="sldNum" sz="quarter" idx="12"/>
          </p:nvPr>
        </p:nvSpPr>
        <p:spPr/>
        <p:txBody>
          <a:bodyPr/>
          <a:lstStyle/>
          <a:p>
            <a:fld id="{6B62410F-183D-4B33-A24F-710B6C962C9F}" type="slidenum">
              <a:rPr lang="en-US" smtClean="0"/>
              <a:t>54</a:t>
            </a:fld>
            <a:endParaRPr lang="en-US"/>
          </a:p>
        </p:txBody>
      </p:sp>
    </p:spTree>
    <p:extLst>
      <p:ext uri="{BB962C8B-B14F-4D97-AF65-F5344CB8AC3E}">
        <p14:creationId xmlns:p14="http://schemas.microsoft.com/office/powerpoint/2010/main" val="265750129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Teacher Pushback</a:t>
            </a:r>
            <a:endParaRPr lang="en-US" dirty="0"/>
          </a:p>
        </p:txBody>
      </p:sp>
      <p:sp>
        <p:nvSpPr>
          <p:cNvPr id="3" name="Content Placeholder 2"/>
          <p:cNvSpPr>
            <a:spLocks noGrp="1"/>
          </p:cNvSpPr>
          <p:nvPr>
            <p:ph idx="1"/>
          </p:nvPr>
        </p:nvSpPr>
        <p:spPr/>
        <p:txBody>
          <a:bodyPr>
            <a:normAutofit/>
          </a:bodyPr>
          <a:lstStyle/>
          <a:p>
            <a:r>
              <a:rPr lang="en-US" sz="4000" i="1" dirty="0"/>
              <a:t>Students don’t care about security</a:t>
            </a:r>
          </a:p>
          <a:p>
            <a:r>
              <a:rPr lang="en-US" sz="4000" i="1" dirty="0"/>
              <a:t>I don’t have time to teach it</a:t>
            </a:r>
          </a:p>
          <a:p>
            <a:r>
              <a:rPr lang="en-US" sz="4000" i="1" dirty="0"/>
              <a:t>I’m not a security expert so I can’t teach it</a:t>
            </a:r>
          </a:p>
        </p:txBody>
      </p:sp>
      <p:sp>
        <p:nvSpPr>
          <p:cNvPr id="5" name="Slide Number Placeholder 4"/>
          <p:cNvSpPr>
            <a:spLocks noGrp="1"/>
          </p:cNvSpPr>
          <p:nvPr>
            <p:ph type="sldNum" sz="quarter" idx="12"/>
          </p:nvPr>
        </p:nvSpPr>
        <p:spPr/>
        <p:txBody>
          <a:bodyPr/>
          <a:lstStyle/>
          <a:p>
            <a:fld id="{6B62410F-183D-4B33-A24F-710B6C962C9F}" type="slidenum">
              <a:rPr lang="en-US" smtClean="0"/>
              <a:t>55</a:t>
            </a:fld>
            <a:endParaRPr lang="en-US"/>
          </a:p>
        </p:txBody>
      </p:sp>
    </p:spTree>
    <p:extLst>
      <p:ext uri="{BB962C8B-B14F-4D97-AF65-F5344CB8AC3E}">
        <p14:creationId xmlns:p14="http://schemas.microsoft.com/office/powerpoint/2010/main" val="3031072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smtClean="0"/>
              <a:t>‘I Don’t Have Time to Teach It’</a:t>
            </a:r>
            <a:endParaRPr lang="en-US" i="1" dirty="0"/>
          </a:p>
        </p:txBody>
      </p:sp>
      <p:sp>
        <p:nvSpPr>
          <p:cNvPr id="3" name="Content Placeholder 2"/>
          <p:cNvSpPr>
            <a:spLocks noGrp="1"/>
          </p:cNvSpPr>
          <p:nvPr>
            <p:ph idx="1"/>
          </p:nvPr>
        </p:nvSpPr>
        <p:spPr/>
        <p:txBody>
          <a:bodyPr/>
          <a:lstStyle/>
          <a:p>
            <a:pPr marL="0" indent="0">
              <a:defRPr/>
            </a:pPr>
            <a:r>
              <a:rPr lang="en-US" dirty="0"/>
              <a:t>Is there a skill that is more important and more useful than practical </a:t>
            </a:r>
            <a:r>
              <a:rPr lang="en-US" dirty="0" smtClean="0"/>
              <a:t>security today?</a:t>
            </a:r>
            <a:endParaRPr lang="en-US" dirty="0"/>
          </a:p>
          <a:p>
            <a:pPr marL="0" indent="0">
              <a:defRPr/>
            </a:pPr>
            <a:r>
              <a:rPr lang="en-US" dirty="0"/>
              <a:t>We can </a:t>
            </a:r>
            <a:r>
              <a:rPr lang="en-US" dirty="0" smtClean="0"/>
              <a:t>also take </a:t>
            </a:r>
            <a:r>
              <a:rPr lang="en-US" dirty="0"/>
              <a:t>the opportunity </a:t>
            </a:r>
            <a:r>
              <a:rPr lang="en-US" dirty="0" smtClean="0"/>
              <a:t>to introduce security as we cover specific topics (“teaching moment”)</a:t>
            </a:r>
            <a:endParaRPr lang="en-US" dirty="0"/>
          </a:p>
          <a:p>
            <a:pPr marL="0" indent="0">
              <a:defRPr/>
            </a:pPr>
            <a:r>
              <a:rPr lang="en-US" dirty="0"/>
              <a:t>For example, when we ask them to research using the Internet then spend 10 minutes that day talking about Internet </a:t>
            </a:r>
            <a:r>
              <a:rPr lang="en-US" dirty="0" smtClean="0"/>
              <a:t>security</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56</a:t>
            </a:fld>
            <a:endParaRPr lang="en-US"/>
          </a:p>
        </p:txBody>
      </p:sp>
    </p:spTree>
    <p:extLst>
      <p:ext uri="{BB962C8B-B14F-4D97-AF65-F5344CB8AC3E}">
        <p14:creationId xmlns:p14="http://schemas.microsoft.com/office/powerpoint/2010/main" val="125809335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Experts Not Needed</a:t>
            </a:r>
            <a:endParaRPr lang="en-US" dirty="0"/>
          </a:p>
        </p:txBody>
      </p:sp>
      <p:sp>
        <p:nvSpPr>
          <p:cNvPr id="3" name="Content Placeholder 2"/>
          <p:cNvSpPr>
            <a:spLocks noGrp="1"/>
          </p:cNvSpPr>
          <p:nvPr>
            <p:ph idx="1"/>
          </p:nvPr>
        </p:nvSpPr>
        <p:spPr/>
        <p:txBody>
          <a:bodyPr>
            <a:normAutofit/>
          </a:bodyPr>
          <a:lstStyle/>
          <a:p>
            <a:pPr marL="0" indent="0">
              <a:defRPr/>
            </a:pPr>
            <a:r>
              <a:rPr lang="en-US" sz="4000" dirty="0"/>
              <a:t> Security experts are not wanted!</a:t>
            </a:r>
          </a:p>
          <a:p>
            <a:pPr marL="0" indent="0">
              <a:defRPr/>
            </a:pPr>
            <a:r>
              <a:rPr lang="en-US" sz="4000" dirty="0"/>
              <a:t> Often security experts get too carried away with too many details!</a:t>
            </a:r>
          </a:p>
          <a:p>
            <a:pPr marL="0" indent="0">
              <a:defRPr/>
            </a:pPr>
            <a:r>
              <a:rPr lang="en-US" sz="4000" dirty="0"/>
              <a:t> Need teach basic practical security skills and not advanced security topics</a:t>
            </a:r>
          </a:p>
        </p:txBody>
      </p:sp>
      <p:sp>
        <p:nvSpPr>
          <p:cNvPr id="5" name="Slide Number Placeholder 4"/>
          <p:cNvSpPr>
            <a:spLocks noGrp="1"/>
          </p:cNvSpPr>
          <p:nvPr>
            <p:ph type="sldNum" sz="quarter" idx="12"/>
          </p:nvPr>
        </p:nvSpPr>
        <p:spPr/>
        <p:txBody>
          <a:bodyPr/>
          <a:lstStyle/>
          <a:p>
            <a:fld id="{6B62410F-183D-4B33-A24F-710B6C962C9F}" type="slidenum">
              <a:rPr lang="en-US" smtClean="0"/>
              <a:t>57</a:t>
            </a:fld>
            <a:endParaRPr lang="en-US"/>
          </a:p>
        </p:txBody>
      </p:sp>
    </p:spTree>
    <p:extLst>
      <p:ext uri="{BB962C8B-B14F-4D97-AF65-F5344CB8AC3E}">
        <p14:creationId xmlns:p14="http://schemas.microsoft.com/office/powerpoint/2010/main" val="188839320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Cut Right To The Chase</a:t>
            </a:r>
          </a:p>
        </p:txBody>
      </p:sp>
      <p:sp>
        <p:nvSpPr>
          <p:cNvPr id="3" name="Content Placeholder 2"/>
          <p:cNvSpPr>
            <a:spLocks noGrp="1"/>
          </p:cNvSpPr>
          <p:nvPr>
            <p:ph idx="1"/>
          </p:nvPr>
        </p:nvSpPr>
        <p:spPr/>
        <p:txBody>
          <a:bodyPr/>
          <a:lstStyle/>
          <a:p>
            <a:r>
              <a:rPr lang="en-US" dirty="0" smtClean="0"/>
              <a:t>Things are really bad in security</a:t>
            </a:r>
          </a:p>
          <a:p>
            <a:r>
              <a:rPr lang="en-US" dirty="0" smtClean="0"/>
              <a:t>Users are still confused about security</a:t>
            </a:r>
          </a:p>
          <a:p>
            <a:r>
              <a:rPr lang="en-US" dirty="0" smtClean="0"/>
              <a:t>Our students want to learn practical security</a:t>
            </a:r>
          </a:p>
          <a:p>
            <a:r>
              <a:rPr lang="en-US" dirty="0" smtClean="0"/>
              <a:t>But schools are not teaching practical security</a:t>
            </a:r>
          </a:p>
          <a:p>
            <a:r>
              <a:rPr lang="en-US" dirty="0" smtClean="0"/>
              <a:t>We can teach practical security in our Intro courses</a:t>
            </a:r>
          </a:p>
          <a:p>
            <a:r>
              <a:rPr lang="en-US" dirty="0" smtClean="0">
                <a:solidFill>
                  <a:srgbClr val="FF0000"/>
                </a:solidFill>
              </a:rPr>
              <a:t>Here’s how we can teach practical security</a:t>
            </a:r>
          </a:p>
        </p:txBody>
      </p:sp>
      <p:sp>
        <p:nvSpPr>
          <p:cNvPr id="5" name="Slide Number Placeholder 4"/>
          <p:cNvSpPr>
            <a:spLocks noGrp="1"/>
          </p:cNvSpPr>
          <p:nvPr>
            <p:ph type="sldNum" sz="quarter" idx="12"/>
          </p:nvPr>
        </p:nvSpPr>
        <p:spPr/>
        <p:txBody>
          <a:bodyPr/>
          <a:lstStyle/>
          <a:p>
            <a:fld id="{6B62410F-183D-4B33-A24F-710B6C962C9F}" type="slidenum">
              <a:rPr lang="en-US" smtClean="0"/>
              <a:t>58</a:t>
            </a:fld>
            <a:endParaRPr lang="en-US"/>
          </a:p>
        </p:txBody>
      </p:sp>
    </p:spTree>
    <p:extLst>
      <p:ext uri="{BB962C8B-B14F-4D97-AF65-F5344CB8AC3E}">
        <p14:creationId xmlns:p14="http://schemas.microsoft.com/office/powerpoint/2010/main" val="300536601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How To Teach Security</a:t>
            </a:r>
          </a:p>
        </p:txBody>
      </p:sp>
      <p:graphicFrame>
        <p:nvGraphicFramePr>
          <p:cNvPr id="4" name="Content Placeholder 3"/>
          <p:cNvGraphicFramePr>
            <a:graphicFrameLocks noGrp="1"/>
          </p:cNvGraphicFramePr>
          <p:nvPr>
            <p:ph idx="1"/>
            <p:extLst/>
          </p:nvPr>
        </p:nvGraphicFramePr>
        <p:xfrm>
          <a:off x="2349624" y="1828797"/>
          <a:ext cx="7803471" cy="4119240"/>
        </p:xfrm>
        <a:graphic>
          <a:graphicData uri="http://schemas.openxmlformats.org/drawingml/2006/table">
            <a:tbl>
              <a:tblPr firstRow="1" bandRow="1">
                <a:tableStyleId>{5C22544A-7EE6-4342-B048-85BDC9FD1C3A}</a:tableStyleId>
              </a:tblPr>
              <a:tblGrid>
                <a:gridCol w="2601157"/>
                <a:gridCol w="2601157"/>
                <a:gridCol w="2601157"/>
              </a:tblGrid>
              <a:tr h="686540">
                <a:tc>
                  <a:txBody>
                    <a:bodyPr/>
                    <a:lstStyle/>
                    <a:p>
                      <a:endParaRPr lang="en-US" sz="1400" dirty="0"/>
                    </a:p>
                  </a:txBody>
                  <a:tcPr marL="68580" marR="68580" marT="34290" marB="34290"/>
                </a:tc>
                <a:tc>
                  <a:txBody>
                    <a:bodyPr/>
                    <a:lstStyle/>
                    <a:p>
                      <a:r>
                        <a:rPr lang="en-US" sz="1400" dirty="0" smtClean="0"/>
                        <a:t>Practical</a:t>
                      </a:r>
                      <a:r>
                        <a:rPr lang="en-US" sz="1400" baseline="0" dirty="0" smtClean="0"/>
                        <a:t> Security</a:t>
                      </a:r>
                      <a:endParaRPr lang="en-US" sz="1400" dirty="0"/>
                    </a:p>
                  </a:txBody>
                  <a:tcPr marL="68580" marR="68580" marT="34290" marB="34290"/>
                </a:tc>
                <a:tc>
                  <a:txBody>
                    <a:bodyPr/>
                    <a:lstStyle/>
                    <a:p>
                      <a:r>
                        <a:rPr lang="en-US" sz="1400" dirty="0" smtClean="0"/>
                        <a:t>Intro</a:t>
                      </a:r>
                      <a:r>
                        <a:rPr lang="en-US" sz="1400" baseline="0" dirty="0" smtClean="0"/>
                        <a:t> to Computers textbook security</a:t>
                      </a:r>
                      <a:endParaRPr lang="en-US" sz="1400" dirty="0"/>
                    </a:p>
                  </a:txBody>
                  <a:tcPr marL="68580" marR="68580" marT="34290" marB="34290"/>
                </a:tc>
              </a:tr>
              <a:tr h="686540">
                <a:tc>
                  <a:txBody>
                    <a:bodyPr/>
                    <a:lstStyle/>
                    <a:p>
                      <a:r>
                        <a:rPr lang="en-US" sz="1400" dirty="0" smtClean="0"/>
                        <a:t>Topics</a:t>
                      </a:r>
                      <a:endParaRPr lang="en-US" sz="1400" dirty="0"/>
                    </a:p>
                  </a:txBody>
                  <a:tcPr marL="68580" marR="68580" marT="34290" marB="34290"/>
                </a:tc>
                <a:tc>
                  <a:txBody>
                    <a:bodyPr/>
                    <a:lstStyle/>
                    <a:p>
                      <a:r>
                        <a:rPr lang="en-US" sz="1400" dirty="0" smtClean="0"/>
                        <a:t>Personal,</a:t>
                      </a:r>
                      <a:r>
                        <a:rPr lang="en-US" sz="1400" baseline="0" dirty="0" smtClean="0"/>
                        <a:t> computer, Internet, mobile</a:t>
                      </a:r>
                      <a:endParaRPr lang="en-US" sz="1400" dirty="0"/>
                    </a:p>
                  </a:txBody>
                  <a:tcPr marL="68580" marR="68580" marT="34290" marB="34290"/>
                </a:tc>
                <a:tc>
                  <a:txBody>
                    <a:bodyPr/>
                    <a:lstStyle/>
                    <a:p>
                      <a:r>
                        <a:rPr lang="en-US" sz="1400" dirty="0" smtClean="0"/>
                        <a:t>Security</a:t>
                      </a:r>
                      <a:r>
                        <a:rPr lang="en-US" sz="1400" baseline="0" dirty="0" smtClean="0"/>
                        <a:t> devices</a:t>
                      </a:r>
                      <a:endParaRPr lang="en-US" sz="1400" dirty="0"/>
                    </a:p>
                  </a:txBody>
                  <a:tcPr marL="68580" marR="68580" marT="34290" marB="34290"/>
                </a:tc>
              </a:tr>
              <a:tr h="686540">
                <a:tc>
                  <a:txBody>
                    <a:bodyPr/>
                    <a:lstStyle/>
                    <a:p>
                      <a:r>
                        <a:rPr lang="en-US" sz="1400" dirty="0" smtClean="0"/>
                        <a:t>Focus</a:t>
                      </a:r>
                      <a:endParaRPr lang="en-US" sz="1400" dirty="0"/>
                    </a:p>
                  </a:txBody>
                  <a:tcPr marL="68580" marR="68580" marT="34290" marB="34290"/>
                </a:tc>
                <a:tc>
                  <a:txBody>
                    <a:bodyPr/>
                    <a:lstStyle/>
                    <a:p>
                      <a:r>
                        <a:rPr lang="en-US" sz="1400" dirty="0" smtClean="0"/>
                        <a:t>End user</a:t>
                      </a:r>
                      <a:endParaRPr lang="en-US" sz="1400" dirty="0"/>
                    </a:p>
                  </a:txBody>
                  <a:tcPr marL="68580" marR="68580" marT="34290" marB="34290"/>
                </a:tc>
                <a:tc>
                  <a:txBody>
                    <a:bodyPr/>
                    <a:lstStyle/>
                    <a:p>
                      <a:r>
                        <a:rPr lang="en-US" sz="1400" dirty="0" smtClean="0"/>
                        <a:t>Enterprise</a:t>
                      </a:r>
                      <a:endParaRPr lang="en-US" sz="1400" dirty="0"/>
                    </a:p>
                  </a:txBody>
                  <a:tcPr marL="68580" marR="68580" marT="34290" marB="34290"/>
                </a:tc>
              </a:tr>
              <a:tr h="686540">
                <a:tc>
                  <a:txBody>
                    <a:bodyPr/>
                    <a:lstStyle/>
                    <a:p>
                      <a:r>
                        <a:rPr lang="en-US" sz="1400" dirty="0" smtClean="0"/>
                        <a:t>Emphasis</a:t>
                      </a:r>
                      <a:endParaRPr lang="en-US" sz="1400" dirty="0"/>
                    </a:p>
                  </a:txBody>
                  <a:tcPr marL="68580" marR="68580" marT="34290" marB="34290"/>
                </a:tc>
                <a:tc>
                  <a:txBody>
                    <a:bodyPr/>
                    <a:lstStyle/>
                    <a:p>
                      <a:r>
                        <a:rPr lang="en-US" sz="1400" dirty="0" smtClean="0"/>
                        <a:t>Defense</a:t>
                      </a:r>
                      <a:endParaRPr lang="en-US" sz="1400" dirty="0"/>
                    </a:p>
                  </a:txBody>
                  <a:tcPr marL="68580" marR="68580" marT="34290" marB="34290"/>
                </a:tc>
                <a:tc>
                  <a:txBody>
                    <a:bodyPr/>
                    <a:lstStyle/>
                    <a:p>
                      <a:r>
                        <a:rPr lang="en-US" sz="1400" dirty="0" smtClean="0"/>
                        <a:t>How it works</a:t>
                      </a:r>
                      <a:endParaRPr lang="en-US" sz="1400" dirty="0"/>
                    </a:p>
                  </a:txBody>
                  <a:tcPr marL="68580" marR="68580" marT="34290" marB="34290"/>
                </a:tc>
              </a:tr>
              <a:tr h="686540">
                <a:tc>
                  <a:txBody>
                    <a:bodyPr/>
                    <a:lstStyle/>
                    <a:p>
                      <a:r>
                        <a:rPr lang="en-US" sz="1400" dirty="0" smtClean="0"/>
                        <a:t>Devices</a:t>
                      </a:r>
                      <a:endParaRPr lang="en-US" sz="1400" dirty="0"/>
                    </a:p>
                  </a:txBody>
                  <a:tcPr marL="68580" marR="68580" marT="34290" marB="34290"/>
                </a:tc>
                <a:tc>
                  <a:txBody>
                    <a:bodyPr/>
                    <a:lstStyle/>
                    <a:p>
                      <a:r>
                        <a:rPr lang="en-US" sz="1400" dirty="0" smtClean="0"/>
                        <a:t>Desktop, laptop, smartphone</a:t>
                      </a:r>
                      <a:endParaRPr lang="en-US" sz="1400" dirty="0"/>
                    </a:p>
                  </a:txBody>
                  <a:tcPr marL="68580" marR="68580" marT="34290" marB="34290"/>
                </a:tc>
                <a:tc>
                  <a:txBody>
                    <a:bodyPr/>
                    <a:lstStyle/>
                    <a:p>
                      <a:r>
                        <a:rPr lang="en-US" sz="1400" dirty="0" smtClean="0"/>
                        <a:t>Mainframe, servers</a:t>
                      </a:r>
                      <a:endParaRPr lang="en-US" sz="1400" dirty="0"/>
                    </a:p>
                  </a:txBody>
                  <a:tcPr marL="68580" marR="68580" marT="34290" marB="34290"/>
                </a:tc>
              </a:tr>
              <a:tr h="686540">
                <a:tc>
                  <a:txBody>
                    <a:bodyPr/>
                    <a:lstStyle/>
                    <a:p>
                      <a:r>
                        <a:rPr lang="en-US" sz="1400" dirty="0" smtClean="0"/>
                        <a:t>Approach</a:t>
                      </a:r>
                      <a:endParaRPr lang="en-US" sz="1400" dirty="0"/>
                    </a:p>
                  </a:txBody>
                  <a:tcPr marL="68580" marR="68580" marT="34290" marB="34290"/>
                </a:tc>
                <a:tc>
                  <a:txBody>
                    <a:bodyPr/>
                    <a:lstStyle/>
                    <a:p>
                      <a:r>
                        <a:rPr lang="en-US" sz="1400" dirty="0" smtClean="0"/>
                        <a:t>How</a:t>
                      </a:r>
                      <a:r>
                        <a:rPr lang="en-US" sz="1400" baseline="0" dirty="0" smtClean="0"/>
                        <a:t> protect yourself</a:t>
                      </a:r>
                      <a:endParaRPr lang="en-US" sz="1400" dirty="0"/>
                    </a:p>
                  </a:txBody>
                  <a:tcPr marL="68580" marR="68580" marT="34290" marB="34290"/>
                </a:tc>
                <a:tc>
                  <a:txBody>
                    <a:bodyPr/>
                    <a:lstStyle/>
                    <a:p>
                      <a:r>
                        <a:rPr lang="en-US" sz="1400" dirty="0" smtClean="0"/>
                        <a:t>Teach </a:t>
                      </a:r>
                      <a:r>
                        <a:rPr lang="en-US" sz="1400" baseline="0" dirty="0" smtClean="0"/>
                        <a:t>definitions</a:t>
                      </a:r>
                      <a:endParaRPr lang="en-US" sz="1400" dirty="0"/>
                    </a:p>
                  </a:txBody>
                  <a:tcPr marL="68580" marR="68580" marT="34290" marB="34290"/>
                </a:tc>
              </a:tr>
            </a:tbl>
          </a:graphicData>
        </a:graphic>
      </p:graphicFrame>
      <p:sp>
        <p:nvSpPr>
          <p:cNvPr id="5" name="Slide Number Placeholder 4"/>
          <p:cNvSpPr>
            <a:spLocks noGrp="1"/>
          </p:cNvSpPr>
          <p:nvPr>
            <p:ph type="sldNum" sz="quarter" idx="12"/>
          </p:nvPr>
        </p:nvSpPr>
        <p:spPr/>
        <p:txBody>
          <a:bodyPr/>
          <a:lstStyle/>
          <a:p>
            <a:fld id="{6B62410F-183D-4B33-A24F-710B6C962C9F}" type="slidenum">
              <a:rPr lang="en-US" smtClean="0"/>
              <a:t>59</a:t>
            </a:fld>
            <a:endParaRPr lang="en-US"/>
          </a:p>
        </p:txBody>
      </p:sp>
    </p:spTree>
    <p:extLst>
      <p:ext uri="{BB962C8B-B14F-4D97-AF65-F5344CB8AC3E}">
        <p14:creationId xmlns:p14="http://schemas.microsoft.com/office/powerpoint/2010/main" val="34045401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6</a:t>
            </a:fld>
            <a:endParaRPr lang="en-US"/>
          </a:p>
        </p:txBody>
      </p:sp>
      <p:pic>
        <p:nvPicPr>
          <p:cNvPr id="4" name="Content Placeholder 7"/>
          <p:cNvPicPr>
            <a:picLocks noChangeAspect="1"/>
          </p:cNvPicPr>
          <p:nvPr/>
        </p:nvPicPr>
        <p:blipFill>
          <a:blip r:embed="rId2"/>
          <a:stretch>
            <a:fillRect/>
          </a:stretch>
        </p:blipFill>
        <p:spPr>
          <a:xfrm>
            <a:off x="2529016" y="49780"/>
            <a:ext cx="6796216" cy="6779479"/>
          </a:xfrm>
          <a:prstGeom prst="rect">
            <a:avLst/>
          </a:prstGeom>
        </p:spPr>
      </p:pic>
    </p:spTree>
    <p:extLst>
      <p:ext uri="{BB962C8B-B14F-4D97-AF65-F5344CB8AC3E}">
        <p14:creationId xmlns:p14="http://schemas.microsoft.com/office/powerpoint/2010/main" val="23885783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Practical Security Topics</a:t>
            </a:r>
          </a:p>
        </p:txBody>
      </p:sp>
      <p:graphicFrame>
        <p:nvGraphicFramePr>
          <p:cNvPr id="4" name="Content Placeholder 3"/>
          <p:cNvGraphicFramePr>
            <a:graphicFrameLocks noGrp="1"/>
          </p:cNvGraphicFramePr>
          <p:nvPr>
            <p:ph idx="1"/>
            <p:extLst/>
          </p:nvPr>
        </p:nvGraphicFramePr>
        <p:xfrm>
          <a:off x="2030028" y="1690688"/>
          <a:ext cx="8009324" cy="3937755"/>
        </p:xfrm>
        <a:graphic>
          <a:graphicData uri="http://schemas.openxmlformats.org/drawingml/2006/table">
            <a:tbl>
              <a:tblPr firstRow="1" bandRow="1">
                <a:tableStyleId>{5C22544A-7EE6-4342-B048-85BDC9FD1C3A}</a:tableStyleId>
              </a:tblPr>
              <a:tblGrid>
                <a:gridCol w="2002331"/>
                <a:gridCol w="2002331"/>
                <a:gridCol w="2002331"/>
                <a:gridCol w="2002331"/>
              </a:tblGrid>
              <a:tr h="560158">
                <a:tc>
                  <a:txBody>
                    <a:bodyPr/>
                    <a:lstStyle/>
                    <a:p>
                      <a:pPr algn="ctr"/>
                      <a:r>
                        <a:rPr lang="en-US" sz="1400" dirty="0" smtClean="0"/>
                        <a:t>Personal</a:t>
                      </a:r>
                      <a:endParaRPr lang="en-US" sz="1400" dirty="0"/>
                    </a:p>
                  </a:txBody>
                  <a:tcPr marL="68580" marR="68580" marT="34290" marB="34290"/>
                </a:tc>
                <a:tc>
                  <a:txBody>
                    <a:bodyPr/>
                    <a:lstStyle/>
                    <a:p>
                      <a:pPr algn="ctr"/>
                      <a:r>
                        <a:rPr lang="en-US" sz="1400" dirty="0" smtClean="0"/>
                        <a:t>Computer</a:t>
                      </a:r>
                      <a:endParaRPr lang="en-US" sz="1400" dirty="0"/>
                    </a:p>
                  </a:txBody>
                  <a:tcPr marL="68580" marR="68580" marT="34290" marB="34290"/>
                </a:tc>
                <a:tc>
                  <a:txBody>
                    <a:bodyPr/>
                    <a:lstStyle/>
                    <a:p>
                      <a:pPr algn="ctr"/>
                      <a:r>
                        <a:rPr lang="en-US" sz="1400" dirty="0" smtClean="0"/>
                        <a:t>Internet</a:t>
                      </a:r>
                      <a:endParaRPr lang="en-US" sz="1400" dirty="0"/>
                    </a:p>
                  </a:txBody>
                  <a:tcPr marL="68580" marR="68580" marT="34290" marB="34290"/>
                </a:tc>
                <a:tc>
                  <a:txBody>
                    <a:bodyPr/>
                    <a:lstStyle/>
                    <a:p>
                      <a:pPr algn="ctr"/>
                      <a:r>
                        <a:rPr lang="en-US" sz="1400" dirty="0" smtClean="0"/>
                        <a:t>Mobile</a:t>
                      </a:r>
                      <a:endParaRPr lang="en-US" sz="1400" dirty="0"/>
                    </a:p>
                  </a:txBody>
                  <a:tcPr marL="68580" marR="68580" marT="34290" marB="34290"/>
                </a:tc>
              </a:tr>
              <a:tr h="576807">
                <a:tc>
                  <a:txBody>
                    <a:bodyPr/>
                    <a:lstStyle/>
                    <a:p>
                      <a:r>
                        <a:rPr lang="en-US" sz="1400" dirty="0" smtClean="0"/>
                        <a:t>Passwords</a:t>
                      </a:r>
                      <a:endParaRPr lang="en-US" sz="1400" dirty="0"/>
                    </a:p>
                  </a:txBody>
                  <a:tcPr marL="68580" marR="68580" marT="34290" marB="34290"/>
                </a:tc>
                <a:tc>
                  <a:txBody>
                    <a:bodyPr/>
                    <a:lstStyle/>
                    <a:p>
                      <a:r>
                        <a:rPr lang="en-US" sz="1400" dirty="0" smtClean="0"/>
                        <a:t>Malware types</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Browser settings</a:t>
                      </a:r>
                    </a:p>
                    <a:p>
                      <a:endParaRPr lang="en-US" sz="1400" dirty="0"/>
                    </a:p>
                  </a:txBody>
                  <a:tcPr marL="68580" marR="68580" marT="34290" marB="34290"/>
                </a:tc>
                <a:tc>
                  <a:txBody>
                    <a:bodyPr/>
                    <a:lstStyle/>
                    <a:p>
                      <a:r>
                        <a:rPr lang="en-US" sz="1400" dirty="0" smtClean="0"/>
                        <a:t>Wi-Fi risks</a:t>
                      </a:r>
                      <a:endParaRPr lang="en-US" sz="1400" dirty="0"/>
                    </a:p>
                  </a:txBody>
                  <a:tcPr marL="68580" marR="68580" marT="34290" marB="34290"/>
                </a:tc>
              </a:tr>
              <a:tr h="560158">
                <a:tc>
                  <a:txBody>
                    <a:bodyPr/>
                    <a:lstStyle/>
                    <a:p>
                      <a:r>
                        <a:rPr lang="en-US" sz="1400" dirty="0" smtClean="0"/>
                        <a:t>Phishing</a:t>
                      </a:r>
                      <a:endParaRPr lang="en-US" sz="1400" dirty="0"/>
                    </a:p>
                  </a:txBody>
                  <a:tcPr marL="68580" marR="68580" marT="34290" marB="34290"/>
                </a:tc>
                <a:tc>
                  <a:txBody>
                    <a:bodyPr/>
                    <a:lstStyle/>
                    <a:p>
                      <a:r>
                        <a:rPr lang="en-US" sz="1400" dirty="0" smtClean="0"/>
                        <a:t>Patches</a:t>
                      </a:r>
                      <a:endParaRPr lang="en-US" sz="1400" dirty="0"/>
                    </a:p>
                  </a:txBody>
                  <a:tcPr marL="68580" marR="68580" marT="34290" marB="34290"/>
                </a:tc>
                <a:tc>
                  <a:txBody>
                    <a:bodyPr/>
                    <a:lstStyle/>
                    <a:p>
                      <a:r>
                        <a:rPr lang="en-US" sz="1400" dirty="0" smtClean="0"/>
                        <a:t>Digital certificates</a:t>
                      </a:r>
                      <a:endParaRPr lang="en-US" sz="1400" dirty="0"/>
                    </a:p>
                  </a:txBody>
                  <a:tcPr marL="68580" marR="68580" marT="34290" marB="34290"/>
                </a:tc>
                <a:tc>
                  <a:txBody>
                    <a:bodyPr/>
                    <a:lstStyle/>
                    <a:p>
                      <a:r>
                        <a:rPr lang="en-US" sz="1400" dirty="0" smtClean="0"/>
                        <a:t>Bluetooth risks</a:t>
                      </a:r>
                      <a:endParaRPr lang="en-US" sz="1400" dirty="0"/>
                    </a:p>
                  </a:txBody>
                  <a:tcPr marL="68580" marR="68580" marT="34290" marB="34290"/>
                </a:tc>
              </a:tr>
              <a:tr h="560158">
                <a:tc>
                  <a:txBody>
                    <a:bodyPr/>
                    <a:lstStyle/>
                    <a:p>
                      <a:r>
                        <a:rPr lang="en-US" sz="1400" dirty="0" smtClean="0"/>
                        <a:t>Social</a:t>
                      </a:r>
                      <a:r>
                        <a:rPr lang="en-US" sz="1400" baseline="0" dirty="0" smtClean="0"/>
                        <a:t> networks</a:t>
                      </a:r>
                      <a:endParaRPr lang="en-US" sz="1400" dirty="0"/>
                    </a:p>
                  </a:txBody>
                  <a:tcPr marL="68580" marR="68580" marT="34290" marB="34290"/>
                </a:tc>
                <a:tc>
                  <a:txBody>
                    <a:bodyPr/>
                    <a:lstStyle/>
                    <a:p>
                      <a:r>
                        <a:rPr lang="en-US" sz="1400" dirty="0" smtClean="0"/>
                        <a:t>Anti-virus</a:t>
                      </a:r>
                      <a:endParaRPr lang="en-US" sz="1400" dirty="0"/>
                    </a:p>
                  </a:txBody>
                  <a:tcPr marL="68580" marR="68580" marT="34290" marB="34290"/>
                </a:tc>
                <a:tc>
                  <a:txBody>
                    <a:bodyPr/>
                    <a:lstStyle/>
                    <a:p>
                      <a:r>
                        <a:rPr lang="en-US" sz="1400" dirty="0" smtClean="0"/>
                        <a:t>Hyperlinks</a:t>
                      </a:r>
                      <a:endParaRPr lang="en-US" sz="1400" dirty="0"/>
                    </a:p>
                  </a:txBody>
                  <a:tcPr marL="68580" marR="68580" marT="34290" marB="34290"/>
                </a:tc>
                <a:tc>
                  <a:txBody>
                    <a:bodyPr/>
                    <a:lstStyle/>
                    <a:p>
                      <a:r>
                        <a:rPr lang="en-US" sz="1400" dirty="0" smtClean="0"/>
                        <a:t>Wireless</a:t>
                      </a:r>
                      <a:r>
                        <a:rPr lang="en-US" sz="1400" baseline="0" dirty="0" smtClean="0"/>
                        <a:t> defenses</a:t>
                      </a:r>
                      <a:endParaRPr lang="en-US" sz="1400" dirty="0"/>
                    </a:p>
                  </a:txBody>
                  <a:tcPr marL="68580" marR="68580" marT="34290" marB="34290"/>
                </a:tc>
              </a:tr>
              <a:tr h="560158">
                <a:tc>
                  <a:txBody>
                    <a:bodyPr/>
                    <a:lstStyle/>
                    <a:p>
                      <a:endParaRPr lang="en-US" sz="1400"/>
                    </a:p>
                  </a:txBody>
                  <a:tcPr marL="68580" marR="68580" marT="34290" marB="34290"/>
                </a:tc>
                <a:tc>
                  <a:txBody>
                    <a:bodyPr/>
                    <a:lstStyle/>
                    <a:p>
                      <a:r>
                        <a:rPr lang="en-US" sz="1400" dirty="0" smtClean="0"/>
                        <a:t>Firewalls</a:t>
                      </a:r>
                      <a:endParaRPr lang="en-US" sz="1400" dirty="0"/>
                    </a:p>
                  </a:txBody>
                  <a:tcPr marL="68580" marR="68580" marT="34290" marB="34290"/>
                </a:tc>
                <a:tc>
                  <a:txBody>
                    <a:bodyPr/>
                    <a:lstStyle/>
                    <a:p>
                      <a:endParaRPr lang="en-US" sz="1400" dirty="0"/>
                    </a:p>
                  </a:txBody>
                  <a:tcPr marL="68580" marR="68580" marT="34290" marB="34290"/>
                </a:tc>
                <a:tc>
                  <a:txBody>
                    <a:bodyPr/>
                    <a:lstStyle/>
                    <a:p>
                      <a:r>
                        <a:rPr lang="en-US" sz="1400" dirty="0" smtClean="0"/>
                        <a:t>Public Wi-Fi</a:t>
                      </a:r>
                      <a:endParaRPr lang="en-US" sz="1400" dirty="0"/>
                    </a:p>
                  </a:txBody>
                  <a:tcPr marL="68580" marR="68580" marT="34290" marB="34290"/>
                </a:tc>
              </a:tr>
              <a:tr h="560158">
                <a:tc>
                  <a:txBody>
                    <a:bodyPr/>
                    <a:lstStyle/>
                    <a:p>
                      <a:endParaRPr lang="en-US" sz="1400"/>
                    </a:p>
                  </a:txBody>
                  <a:tcPr marL="68580" marR="68580" marT="34290" marB="34290"/>
                </a:tc>
                <a:tc>
                  <a:txBody>
                    <a:bodyPr/>
                    <a:lstStyle/>
                    <a:p>
                      <a:r>
                        <a:rPr lang="en-US" sz="1400" dirty="0" smtClean="0"/>
                        <a:t>UAC</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r>
              <a:tr h="560158">
                <a:tc>
                  <a:txBody>
                    <a:bodyPr/>
                    <a:lstStyle/>
                    <a:p>
                      <a:endParaRPr lang="en-US" sz="1400"/>
                    </a:p>
                  </a:txBody>
                  <a:tcPr marL="68580" marR="68580" marT="34290" marB="34290"/>
                </a:tc>
                <a:tc>
                  <a:txBody>
                    <a:bodyPr/>
                    <a:lstStyle/>
                    <a:p>
                      <a:r>
                        <a:rPr lang="en-US" sz="1400" dirty="0" smtClean="0"/>
                        <a:t>Backups</a:t>
                      </a: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r>
            </a:tbl>
          </a:graphicData>
        </a:graphic>
      </p:graphicFrame>
      <p:sp>
        <p:nvSpPr>
          <p:cNvPr id="5" name="Slide Number Placeholder 4"/>
          <p:cNvSpPr>
            <a:spLocks noGrp="1"/>
          </p:cNvSpPr>
          <p:nvPr>
            <p:ph type="sldNum" sz="quarter" idx="12"/>
          </p:nvPr>
        </p:nvSpPr>
        <p:spPr/>
        <p:txBody>
          <a:bodyPr/>
          <a:lstStyle/>
          <a:p>
            <a:fld id="{6B62410F-183D-4B33-A24F-710B6C962C9F}" type="slidenum">
              <a:rPr lang="en-US" smtClean="0"/>
              <a:t>60</a:t>
            </a:fld>
            <a:endParaRPr lang="en-US"/>
          </a:p>
        </p:txBody>
      </p:sp>
    </p:spTree>
    <p:extLst>
      <p:ext uri="{BB962C8B-B14F-4D97-AF65-F5344CB8AC3E}">
        <p14:creationId xmlns:p14="http://schemas.microsoft.com/office/powerpoint/2010/main" val="404785183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50" dirty="0"/>
              <a:t>How To Teach Security</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9033" y="1699616"/>
            <a:ext cx="3146988" cy="335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B62410F-183D-4B33-A24F-710B6C962C9F}" type="slidenum">
              <a:rPr lang="en-US" smtClean="0"/>
              <a:t>61</a:t>
            </a:fld>
            <a:endParaRPr lang="en-US"/>
          </a:p>
        </p:txBody>
      </p:sp>
    </p:spTree>
    <p:extLst>
      <p:ext uri="{BB962C8B-B14F-4D97-AF65-F5344CB8AC3E}">
        <p14:creationId xmlns:p14="http://schemas.microsoft.com/office/powerpoint/2010/main" val="405245957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Which Is Better?</a:t>
            </a:r>
            <a:endParaRPr lang="en-US" dirty="0"/>
          </a:p>
        </p:txBody>
      </p:sp>
      <p:sp>
        <p:nvSpPr>
          <p:cNvPr id="3" name="Content Placeholder 2"/>
          <p:cNvSpPr>
            <a:spLocks noGrp="1"/>
          </p:cNvSpPr>
          <p:nvPr>
            <p:ph idx="1"/>
          </p:nvPr>
        </p:nvSpPr>
        <p:spPr/>
        <p:txBody>
          <a:bodyPr>
            <a:normAutofit/>
          </a:bodyPr>
          <a:lstStyle/>
          <a:p>
            <a:r>
              <a:rPr lang="en-US" sz="5400" dirty="0"/>
              <a:t>thisisaverylongpassword</a:t>
            </a:r>
          </a:p>
          <a:p>
            <a:r>
              <a:rPr lang="en-US" sz="5400" dirty="0"/>
              <a:t>Xp4!e%</a:t>
            </a:r>
          </a:p>
          <a:p>
            <a:r>
              <a:rPr lang="en-US" sz="5400" dirty="0">
                <a:solidFill>
                  <a:srgbClr val="FF0000"/>
                </a:solidFill>
              </a:rPr>
              <a:t>Length always trumps complexity</a:t>
            </a:r>
          </a:p>
        </p:txBody>
      </p:sp>
      <p:sp>
        <p:nvSpPr>
          <p:cNvPr id="5" name="Slide Number Placeholder 4"/>
          <p:cNvSpPr>
            <a:spLocks noGrp="1"/>
          </p:cNvSpPr>
          <p:nvPr>
            <p:ph type="sldNum" sz="quarter" idx="12"/>
          </p:nvPr>
        </p:nvSpPr>
        <p:spPr/>
        <p:txBody>
          <a:bodyPr/>
          <a:lstStyle/>
          <a:p>
            <a:fld id="{6B62410F-183D-4B33-A24F-710B6C962C9F}" type="slidenum">
              <a:rPr lang="en-US" smtClean="0"/>
              <a:t>62</a:t>
            </a:fld>
            <a:endParaRPr lang="en-US"/>
          </a:p>
        </p:txBody>
      </p:sp>
    </p:spTree>
    <p:extLst>
      <p:ext uri="{BB962C8B-B14F-4D97-AF65-F5344CB8AC3E}">
        <p14:creationId xmlns:p14="http://schemas.microsoft.com/office/powerpoint/2010/main" val="3227819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6600" dirty="0"/>
              <a:t>Length Over Complexity</a:t>
            </a:r>
          </a:p>
        </p:txBody>
      </p:sp>
      <p:sp>
        <p:nvSpPr>
          <p:cNvPr id="7171" name="Rectangle 3"/>
          <p:cNvSpPr>
            <a:spLocks noGrp="1" noChangeArrowheads="1"/>
          </p:cNvSpPr>
          <p:nvPr>
            <p:ph idx="1"/>
          </p:nvPr>
        </p:nvSpPr>
        <p:spPr>
          <a:xfrm>
            <a:off x="838200" y="2133601"/>
            <a:ext cx="10515600" cy="4002087"/>
          </a:xfrm>
          <a:ln/>
        </p:spPr>
        <p:txBody>
          <a:bodyPr>
            <a:noAutofit/>
          </a:bodyPr>
          <a:lstStyle/>
          <a:p>
            <a:r>
              <a:rPr lang="en-US" sz="3600" dirty="0"/>
              <a:t>Keyboard had only 3 keys: A, B, and C</a:t>
            </a:r>
          </a:p>
          <a:p>
            <a:r>
              <a:rPr lang="en-US" sz="3600" dirty="0"/>
              <a:t>Had to create a 2-character password</a:t>
            </a:r>
          </a:p>
          <a:p>
            <a:r>
              <a:rPr lang="en-US" sz="3600" dirty="0"/>
              <a:t>How many different passwords could we create?</a:t>
            </a:r>
          </a:p>
          <a:p>
            <a:r>
              <a:rPr lang="en-US" sz="3600" dirty="0"/>
              <a:t>What’s the relationship between those numbers?</a:t>
            </a:r>
          </a:p>
        </p:txBody>
      </p:sp>
      <p:sp>
        <p:nvSpPr>
          <p:cNvPr id="3" name="Slide Number Placeholder 2"/>
          <p:cNvSpPr>
            <a:spLocks noGrp="1"/>
          </p:cNvSpPr>
          <p:nvPr>
            <p:ph type="sldNum" sz="quarter" idx="12"/>
          </p:nvPr>
        </p:nvSpPr>
        <p:spPr/>
        <p:txBody>
          <a:bodyPr/>
          <a:lstStyle/>
          <a:p>
            <a:fld id="{6B62410F-183D-4B33-A24F-710B6C962C9F}" type="slidenum">
              <a:rPr lang="en-US" smtClean="0"/>
              <a:t>63</a:t>
            </a:fld>
            <a:endParaRPr lang="en-US"/>
          </a:p>
        </p:txBody>
      </p:sp>
    </p:spTree>
    <p:extLst>
      <p:ext uri="{BB962C8B-B14F-4D97-AF65-F5344CB8AC3E}">
        <p14:creationId xmlns:p14="http://schemas.microsoft.com/office/powerpoint/2010/main" val="305872676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6600" dirty="0"/>
              <a:t>Length Over Complexity</a:t>
            </a:r>
          </a:p>
        </p:txBody>
      </p:sp>
      <p:sp>
        <p:nvSpPr>
          <p:cNvPr id="7171" name="Rectangle 3"/>
          <p:cNvSpPr>
            <a:spLocks noGrp="1" noChangeArrowheads="1"/>
          </p:cNvSpPr>
          <p:nvPr>
            <p:ph idx="1"/>
          </p:nvPr>
        </p:nvSpPr>
        <p:spPr>
          <a:xfrm>
            <a:off x="2152650" y="2027068"/>
            <a:ext cx="8229600" cy="3361346"/>
          </a:xfrm>
          <a:ln/>
        </p:spPr>
        <p:txBody>
          <a:bodyPr>
            <a:normAutofit/>
          </a:bodyPr>
          <a:lstStyle/>
          <a:p>
            <a:pPr marL="0" indent="0" algn="ctr">
              <a:buNone/>
            </a:pPr>
            <a:r>
              <a:rPr lang="en-US" sz="2400" dirty="0"/>
              <a:t>Number-of-Keyboard-Keys ^ Password-Length = Total-Number-of-Possible-Passwords</a:t>
            </a:r>
          </a:p>
          <a:p>
            <a:pPr marL="0" indent="0">
              <a:buNone/>
            </a:pPr>
            <a:endParaRPr lang="en-US" sz="2400" dirty="0"/>
          </a:p>
        </p:txBody>
      </p:sp>
      <p:sp>
        <p:nvSpPr>
          <p:cNvPr id="4" name="Slide Number Placeholder 3"/>
          <p:cNvSpPr>
            <a:spLocks noGrp="1"/>
          </p:cNvSpPr>
          <p:nvPr>
            <p:ph type="sldNum" sz="quarter" idx="12"/>
          </p:nvPr>
        </p:nvSpPr>
        <p:spPr/>
        <p:txBody>
          <a:bodyPr/>
          <a:lstStyle/>
          <a:p>
            <a:fld id="{6B62410F-183D-4B33-A24F-710B6C962C9F}" type="slidenum">
              <a:rPr lang="en-US" smtClean="0"/>
              <a:t>64</a:t>
            </a:fld>
            <a:endParaRPr lang="en-US"/>
          </a:p>
        </p:txBody>
      </p:sp>
      <p:graphicFrame>
        <p:nvGraphicFramePr>
          <p:cNvPr id="2" name="Table 1"/>
          <p:cNvGraphicFramePr>
            <a:graphicFrameLocks noGrp="1"/>
          </p:cNvGraphicFramePr>
          <p:nvPr>
            <p:extLst/>
          </p:nvPr>
        </p:nvGraphicFramePr>
        <p:xfrm>
          <a:off x="2827353" y="2796469"/>
          <a:ext cx="6880194" cy="3355756"/>
        </p:xfrm>
        <a:graphic>
          <a:graphicData uri="http://schemas.openxmlformats.org/drawingml/2006/table">
            <a:tbl>
              <a:tblPr firstRow="1" bandRow="1">
                <a:tableStyleId>{5C22544A-7EE6-4342-B048-85BDC9FD1C3A}</a:tableStyleId>
              </a:tblPr>
              <a:tblGrid>
                <a:gridCol w="2293398"/>
                <a:gridCol w="2173734"/>
                <a:gridCol w="2413062"/>
              </a:tblGrid>
              <a:tr h="861151">
                <a:tc>
                  <a:txBody>
                    <a:bodyPr/>
                    <a:lstStyle/>
                    <a:p>
                      <a:r>
                        <a:rPr lang="en-US" dirty="0" smtClean="0"/>
                        <a:t>Keyboard Keys</a:t>
                      </a:r>
                      <a:endParaRPr lang="en-US" dirty="0"/>
                    </a:p>
                  </a:txBody>
                  <a:tcPr/>
                </a:tc>
                <a:tc>
                  <a:txBody>
                    <a:bodyPr/>
                    <a:lstStyle/>
                    <a:p>
                      <a:r>
                        <a:rPr lang="en-US" dirty="0" smtClean="0"/>
                        <a:t>Password Length</a:t>
                      </a:r>
                      <a:endParaRPr lang="en-US" dirty="0"/>
                    </a:p>
                  </a:txBody>
                  <a:tcPr/>
                </a:tc>
                <a:tc>
                  <a:txBody>
                    <a:bodyPr/>
                    <a:lstStyle/>
                    <a:p>
                      <a:r>
                        <a:rPr lang="en-US" dirty="0" smtClean="0"/>
                        <a:t>Possible Passwords</a:t>
                      </a:r>
                      <a:endParaRPr lang="en-US" dirty="0"/>
                    </a:p>
                  </a:txBody>
                  <a:tcPr/>
                </a:tc>
              </a:tr>
              <a:tr h="498921">
                <a:tc>
                  <a:txBody>
                    <a:bodyPr/>
                    <a:lstStyle/>
                    <a:p>
                      <a:r>
                        <a:rPr lang="en-US" dirty="0" smtClean="0"/>
                        <a:t>80</a:t>
                      </a:r>
                      <a:endParaRPr lang="en-US" dirty="0"/>
                    </a:p>
                  </a:txBody>
                  <a:tcPr/>
                </a:tc>
                <a:tc>
                  <a:txBody>
                    <a:bodyPr/>
                    <a:lstStyle/>
                    <a:p>
                      <a:r>
                        <a:rPr lang="en-US" dirty="0" smtClean="0"/>
                        <a:t>2</a:t>
                      </a:r>
                      <a:endParaRPr lang="en-US" dirty="0"/>
                    </a:p>
                  </a:txBody>
                  <a:tcPr/>
                </a:tc>
                <a:tc>
                  <a:txBody>
                    <a:bodyPr/>
                    <a:lstStyle/>
                    <a:p>
                      <a:r>
                        <a:rPr lang="en-US" dirty="0" smtClean="0"/>
                        <a:t>6,400</a:t>
                      </a:r>
                      <a:endParaRPr lang="en-US" dirty="0"/>
                    </a:p>
                  </a:txBody>
                  <a:tcPr/>
                </a:tc>
              </a:tr>
              <a:tr h="498921">
                <a:tc>
                  <a:txBody>
                    <a:bodyPr/>
                    <a:lstStyle/>
                    <a:p>
                      <a:r>
                        <a:rPr lang="en-US" dirty="0" smtClean="0"/>
                        <a:t>80</a:t>
                      </a:r>
                      <a:endParaRPr lang="en-US" dirty="0"/>
                    </a:p>
                  </a:txBody>
                  <a:tcPr/>
                </a:tc>
                <a:tc>
                  <a:txBody>
                    <a:bodyPr/>
                    <a:lstStyle/>
                    <a:p>
                      <a:r>
                        <a:rPr lang="en-US" dirty="0" smtClean="0"/>
                        <a:t>3</a:t>
                      </a:r>
                      <a:endParaRPr lang="en-US" dirty="0"/>
                    </a:p>
                  </a:txBody>
                  <a:tcPr/>
                </a:tc>
                <a:tc>
                  <a:txBody>
                    <a:bodyPr/>
                    <a:lstStyle/>
                    <a:p>
                      <a:r>
                        <a:rPr lang="en-US" dirty="0" smtClean="0"/>
                        <a:t>512,000</a:t>
                      </a:r>
                      <a:endParaRPr lang="en-US" dirty="0"/>
                    </a:p>
                  </a:txBody>
                  <a:tcPr/>
                </a:tc>
              </a:tr>
              <a:tr h="498921">
                <a:tc>
                  <a:txBody>
                    <a:bodyPr/>
                    <a:lstStyle/>
                    <a:p>
                      <a:r>
                        <a:rPr lang="en-US" dirty="0" smtClean="0"/>
                        <a:t>80</a:t>
                      </a:r>
                      <a:endParaRPr lang="en-US" dirty="0"/>
                    </a:p>
                  </a:txBody>
                  <a:tcPr/>
                </a:tc>
                <a:tc>
                  <a:txBody>
                    <a:bodyPr/>
                    <a:lstStyle/>
                    <a:p>
                      <a:r>
                        <a:rPr lang="en-US" dirty="0" smtClean="0"/>
                        <a:t>4</a:t>
                      </a:r>
                      <a:endParaRPr lang="en-US" dirty="0"/>
                    </a:p>
                  </a:txBody>
                  <a:tcPr/>
                </a:tc>
                <a:tc>
                  <a:txBody>
                    <a:bodyPr/>
                    <a:lstStyle/>
                    <a:p>
                      <a:r>
                        <a:rPr lang="en-US" dirty="0" smtClean="0"/>
                        <a:t>4,096,000</a:t>
                      </a:r>
                      <a:endParaRPr lang="en-US" dirty="0"/>
                    </a:p>
                  </a:txBody>
                  <a:tcPr/>
                </a:tc>
              </a:tr>
              <a:tr h="498921">
                <a:tc>
                  <a:txBody>
                    <a:bodyPr/>
                    <a:lstStyle/>
                    <a:p>
                      <a:r>
                        <a:rPr lang="en-US" dirty="0" smtClean="0"/>
                        <a:t>80</a:t>
                      </a:r>
                      <a:endParaRPr lang="en-US" dirty="0"/>
                    </a:p>
                  </a:txBody>
                  <a:tcPr/>
                </a:tc>
                <a:tc>
                  <a:txBody>
                    <a:bodyPr/>
                    <a:lstStyle/>
                    <a:p>
                      <a:r>
                        <a:rPr lang="en-US" dirty="0" smtClean="0"/>
                        <a:t>5</a:t>
                      </a:r>
                      <a:endParaRPr lang="en-US" dirty="0"/>
                    </a:p>
                  </a:txBody>
                  <a:tcPr/>
                </a:tc>
                <a:tc>
                  <a:txBody>
                    <a:bodyPr/>
                    <a:lstStyle/>
                    <a:p>
                      <a:r>
                        <a:rPr lang="en-US" dirty="0" smtClean="0"/>
                        <a:t>3,276,800,000</a:t>
                      </a:r>
                      <a:endParaRPr lang="en-US" dirty="0"/>
                    </a:p>
                  </a:txBody>
                  <a:tcPr/>
                </a:tc>
              </a:tr>
              <a:tr h="498921">
                <a:tc>
                  <a:txBody>
                    <a:bodyPr/>
                    <a:lstStyle/>
                    <a:p>
                      <a:r>
                        <a:rPr lang="en-US" dirty="0" smtClean="0"/>
                        <a:t>80</a:t>
                      </a:r>
                      <a:endParaRPr lang="en-US" dirty="0"/>
                    </a:p>
                  </a:txBody>
                  <a:tcPr/>
                </a:tc>
                <a:tc>
                  <a:txBody>
                    <a:bodyPr/>
                    <a:lstStyle/>
                    <a:p>
                      <a:r>
                        <a:rPr lang="en-US" dirty="0" smtClean="0"/>
                        <a:t>8</a:t>
                      </a:r>
                      <a:endParaRPr lang="en-US" dirty="0"/>
                    </a:p>
                  </a:txBody>
                  <a:tcPr/>
                </a:tc>
                <a:tc>
                  <a:txBody>
                    <a:bodyPr/>
                    <a:lstStyle/>
                    <a:p>
                      <a:r>
                        <a:rPr lang="en-US" sz="1800" b="0" i="0" kern="1200" dirty="0" smtClean="0">
                          <a:solidFill>
                            <a:schemeClr val="dk1"/>
                          </a:solidFill>
                          <a:effectLst/>
                          <a:latin typeface="+mn-lt"/>
                          <a:ea typeface="+mn-ea"/>
                          <a:cs typeface="+mn-cs"/>
                        </a:rPr>
                        <a:t>1,677,721,600,000,000</a:t>
                      </a:r>
                      <a:endParaRPr lang="en-US" dirty="0"/>
                    </a:p>
                  </a:txBody>
                  <a:tcPr/>
                </a:tc>
              </a:tr>
            </a:tbl>
          </a:graphicData>
        </a:graphic>
      </p:graphicFrame>
    </p:spTree>
    <p:extLst>
      <p:ext uri="{BB962C8B-B14F-4D97-AF65-F5344CB8AC3E}">
        <p14:creationId xmlns:p14="http://schemas.microsoft.com/office/powerpoint/2010/main" val="369455472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Length Over Complexity</a:t>
            </a:r>
            <a:endParaRPr lang="en-US" dirty="0"/>
          </a:p>
        </p:txBody>
      </p:sp>
      <p:sp>
        <p:nvSpPr>
          <p:cNvPr id="3" name="Content Placeholder 2"/>
          <p:cNvSpPr>
            <a:spLocks noGrp="1"/>
          </p:cNvSpPr>
          <p:nvPr>
            <p:ph idx="1"/>
          </p:nvPr>
        </p:nvSpPr>
        <p:spPr/>
        <p:txBody>
          <a:bodyPr/>
          <a:lstStyle/>
          <a:p>
            <a:r>
              <a:rPr lang="en-US" sz="4800" dirty="0">
                <a:hlinkClick r:id="rId2"/>
              </a:rPr>
              <a:t>How Secure Is My Password</a:t>
            </a:r>
            <a:endParaRPr lang="en-US" sz="4800" dirty="0"/>
          </a:p>
          <a:p>
            <a:r>
              <a:rPr lang="en-US" sz="4800" dirty="0">
                <a:hlinkClick r:id="rId3"/>
              </a:rPr>
              <a:t>Password Strength Calculator</a:t>
            </a:r>
            <a:endParaRPr lang="en-US" sz="4800" dirty="0"/>
          </a:p>
          <a:p>
            <a:r>
              <a:rPr lang="en-US" sz="4800" dirty="0" smtClean="0">
                <a:hlinkClick r:id="rId4"/>
              </a:rPr>
              <a:t>Haystack</a:t>
            </a:r>
            <a:endParaRPr lang="en-US" sz="4800" dirty="0" smtClean="0"/>
          </a:p>
          <a:p>
            <a:r>
              <a:rPr lang="en-US" sz="4800" dirty="0" smtClean="0">
                <a:hlinkClick r:id="rId5"/>
              </a:rPr>
              <a:t>Password Meter</a:t>
            </a:r>
            <a:endParaRPr lang="en-US" sz="4800" dirty="0"/>
          </a:p>
          <a:p>
            <a:pPr marL="0" indent="0">
              <a:buNone/>
            </a:pP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65</a:t>
            </a:fld>
            <a:endParaRPr lang="en-US"/>
          </a:p>
        </p:txBody>
      </p:sp>
    </p:spTree>
    <p:extLst>
      <p:ext uri="{BB962C8B-B14F-4D97-AF65-F5344CB8AC3E}">
        <p14:creationId xmlns:p14="http://schemas.microsoft.com/office/powerpoint/2010/main" val="53437797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Password Problems</a:t>
            </a:r>
            <a:endParaRPr lang="en-US" dirty="0"/>
          </a:p>
        </p:txBody>
      </p:sp>
      <p:sp>
        <p:nvSpPr>
          <p:cNvPr id="3" name="Content Placeholder 2"/>
          <p:cNvSpPr>
            <a:spLocks noGrp="1"/>
          </p:cNvSpPr>
          <p:nvPr>
            <p:ph idx="1"/>
          </p:nvPr>
        </p:nvSpPr>
        <p:spPr/>
        <p:txBody>
          <a:bodyPr>
            <a:normAutofit/>
          </a:bodyPr>
          <a:lstStyle/>
          <a:p>
            <a:r>
              <a:rPr lang="en-US" dirty="0" smtClean="0"/>
              <a:t>Effective </a:t>
            </a:r>
            <a:r>
              <a:rPr lang="en-US" dirty="0"/>
              <a:t>passwords are long and </a:t>
            </a:r>
            <a:r>
              <a:rPr lang="en-US" dirty="0" smtClean="0"/>
              <a:t>complex, but these </a:t>
            </a:r>
            <a:r>
              <a:rPr lang="en-US" dirty="0"/>
              <a:t>are difficult </a:t>
            </a:r>
            <a:r>
              <a:rPr lang="en-US" dirty="0" smtClean="0"/>
              <a:t>to </a:t>
            </a:r>
            <a:r>
              <a:rPr lang="en-US" dirty="0"/>
              <a:t>memorize and then accurately </a:t>
            </a:r>
            <a:r>
              <a:rPr lang="en-US" dirty="0" smtClean="0"/>
              <a:t>recall </a:t>
            </a:r>
            <a:endParaRPr lang="en-US" dirty="0"/>
          </a:p>
          <a:p>
            <a:r>
              <a:rPr lang="en-US" dirty="0"/>
              <a:t>Users must remember passwords for many different </a:t>
            </a:r>
            <a:r>
              <a:rPr lang="en-US" dirty="0" smtClean="0"/>
              <a:t>accounts (different </a:t>
            </a:r>
            <a:r>
              <a:rPr lang="en-US" dirty="0"/>
              <a:t>computers and mobile devices at work, school, and home; multiple email accounts; online banking; Internet site </a:t>
            </a:r>
            <a:r>
              <a:rPr lang="en-US" dirty="0" smtClean="0"/>
              <a:t>accounts, etc.) </a:t>
            </a:r>
            <a:endParaRPr lang="en-US" dirty="0"/>
          </a:p>
          <a:p>
            <a:r>
              <a:rPr lang="en-US" dirty="0" smtClean="0"/>
              <a:t>Many </a:t>
            </a:r>
            <a:r>
              <a:rPr lang="en-US" dirty="0"/>
              <a:t>security policies </a:t>
            </a:r>
            <a:r>
              <a:rPr lang="en-US" dirty="0" smtClean="0"/>
              <a:t>have that </a:t>
            </a:r>
            <a:r>
              <a:rPr lang="en-US" dirty="0"/>
              <a:t>passwords expire after a set period of </a:t>
            </a:r>
            <a:r>
              <a:rPr lang="en-US" dirty="0" smtClean="0"/>
              <a:t>time when new </a:t>
            </a:r>
            <a:r>
              <a:rPr lang="en-US" dirty="0"/>
              <a:t>one must be </a:t>
            </a:r>
            <a:r>
              <a:rPr lang="en-US" dirty="0" smtClean="0"/>
              <a:t>created</a:t>
            </a:r>
          </a:p>
          <a:p>
            <a:r>
              <a:rPr lang="en-US" dirty="0" smtClean="0"/>
              <a:t>Some </a:t>
            </a:r>
            <a:r>
              <a:rPr lang="en-US" dirty="0"/>
              <a:t>security policies even prevent a previously used password from being recycled and used again, forcing users to repeatedly memorize new </a:t>
            </a:r>
            <a:r>
              <a:rPr lang="en-US" dirty="0" smtClean="0"/>
              <a:t>passwords</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66</a:t>
            </a:fld>
            <a:endParaRPr lang="en-US"/>
          </a:p>
        </p:txBody>
      </p:sp>
    </p:spTree>
    <p:extLst>
      <p:ext uri="{BB962C8B-B14F-4D97-AF65-F5344CB8AC3E}">
        <p14:creationId xmlns:p14="http://schemas.microsoft.com/office/powerpoint/2010/main" val="26378774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6600" dirty="0"/>
              <a:t>Weak Passwords</a:t>
            </a:r>
          </a:p>
        </p:txBody>
      </p:sp>
      <p:sp>
        <p:nvSpPr>
          <p:cNvPr id="7171" name="Rectangle 3"/>
          <p:cNvSpPr>
            <a:spLocks noGrp="1" noChangeArrowheads="1"/>
          </p:cNvSpPr>
          <p:nvPr>
            <p:ph idx="1"/>
          </p:nvPr>
        </p:nvSpPr>
        <p:spPr>
          <a:xfrm>
            <a:off x="838200" y="2057400"/>
            <a:ext cx="10515600" cy="3886200"/>
          </a:xfrm>
          <a:ln/>
        </p:spPr>
        <p:txBody>
          <a:bodyPr>
            <a:normAutofit lnSpcReduction="10000"/>
          </a:bodyPr>
          <a:lstStyle/>
          <a:p>
            <a:pPr lvl="0"/>
            <a:r>
              <a:rPr lang="en-US" sz="3200" dirty="0"/>
              <a:t>Common word </a:t>
            </a:r>
            <a:r>
              <a:rPr lang="en-US" sz="3200" i="1" dirty="0"/>
              <a:t>(Eagles)</a:t>
            </a:r>
            <a:r>
              <a:rPr lang="en-US" sz="3200" dirty="0"/>
              <a:t> </a:t>
            </a:r>
          </a:p>
          <a:p>
            <a:pPr lvl="0"/>
            <a:r>
              <a:rPr lang="en-US" sz="3200" dirty="0"/>
              <a:t>Short passwords (</a:t>
            </a:r>
            <a:r>
              <a:rPr lang="en-US" sz="3200" i="1" dirty="0"/>
              <a:t>ABCDEF</a:t>
            </a:r>
            <a:r>
              <a:rPr lang="en-US" sz="3200" dirty="0"/>
              <a:t>)</a:t>
            </a:r>
          </a:p>
          <a:p>
            <a:pPr lvl="0"/>
            <a:r>
              <a:rPr lang="en-US" sz="3200" dirty="0"/>
              <a:t>Personal information (name of a child or pet)</a:t>
            </a:r>
          </a:p>
          <a:p>
            <a:pPr lvl="0"/>
            <a:r>
              <a:rPr lang="en-US" sz="3200" dirty="0"/>
              <a:t>Write password down</a:t>
            </a:r>
          </a:p>
          <a:p>
            <a:r>
              <a:rPr lang="en-US" sz="3200" dirty="0"/>
              <a:t>Predictable use of characters</a:t>
            </a:r>
          </a:p>
          <a:p>
            <a:pPr lvl="0"/>
            <a:r>
              <a:rPr lang="en-US" sz="3200" dirty="0"/>
              <a:t>Not change password</a:t>
            </a:r>
          </a:p>
          <a:p>
            <a:r>
              <a:rPr lang="en-US" sz="3200" dirty="0"/>
              <a:t>Reuse same password</a:t>
            </a:r>
          </a:p>
          <a:p>
            <a:pPr lvl="0"/>
            <a:endParaRPr lang="en-US" sz="2400" dirty="0"/>
          </a:p>
        </p:txBody>
      </p:sp>
      <p:sp>
        <p:nvSpPr>
          <p:cNvPr id="3" name="Slide Number Placeholder 2"/>
          <p:cNvSpPr>
            <a:spLocks noGrp="1"/>
          </p:cNvSpPr>
          <p:nvPr>
            <p:ph type="sldNum" sz="quarter" idx="12"/>
          </p:nvPr>
        </p:nvSpPr>
        <p:spPr/>
        <p:txBody>
          <a:bodyPr/>
          <a:lstStyle/>
          <a:p>
            <a:fld id="{6B62410F-183D-4B33-A24F-710B6C962C9F}" type="slidenum">
              <a:rPr lang="en-US" smtClean="0"/>
              <a:t>67</a:t>
            </a:fld>
            <a:endParaRPr lang="en-US"/>
          </a:p>
        </p:txBody>
      </p:sp>
    </p:spTree>
    <p:extLst>
      <p:ext uri="{BB962C8B-B14F-4D97-AF65-F5344CB8AC3E}">
        <p14:creationId xmlns:p14="http://schemas.microsoft.com/office/powerpoint/2010/main" val="236021125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normAutofit/>
          </a:bodyPr>
          <a:lstStyle/>
          <a:p>
            <a:pPr algn="ctr"/>
            <a:r>
              <a:rPr lang="en-US" sz="4800" dirty="0"/>
              <a:t>Top 10 Passwords</a:t>
            </a:r>
          </a:p>
        </p:txBody>
      </p:sp>
      <p:sp>
        <p:nvSpPr>
          <p:cNvPr id="508931" name="Rectangle 3"/>
          <p:cNvSpPr>
            <a:spLocks noGrp="1" noChangeArrowheads="1"/>
          </p:cNvSpPr>
          <p:nvPr>
            <p:ph idx="1"/>
          </p:nvPr>
        </p:nvSpPr>
        <p:spPr/>
        <p:txBody>
          <a:bodyPr/>
          <a:lstStyle/>
          <a:p>
            <a:endParaRPr lang="en-US" sz="2400" dirty="0"/>
          </a:p>
        </p:txBody>
      </p:sp>
      <p:sp>
        <p:nvSpPr>
          <p:cNvPr id="3" name="Slide Number Placeholder 2"/>
          <p:cNvSpPr>
            <a:spLocks noGrp="1"/>
          </p:cNvSpPr>
          <p:nvPr>
            <p:ph type="sldNum" sz="quarter" idx="12"/>
          </p:nvPr>
        </p:nvSpPr>
        <p:spPr/>
        <p:txBody>
          <a:bodyPr/>
          <a:lstStyle/>
          <a:p>
            <a:fld id="{6B62410F-183D-4B33-A24F-710B6C962C9F}" type="slidenum">
              <a:rPr lang="en-US" smtClean="0"/>
              <a:t>68</a:t>
            </a:fld>
            <a:endParaRPr lang="en-US"/>
          </a:p>
        </p:txBody>
      </p:sp>
      <p:pic>
        <p:nvPicPr>
          <p:cNvPr id="4" name="Picture 2"/>
          <p:cNvPicPr>
            <a:picLocks noChangeAspect="1" noChangeArrowheads="1"/>
          </p:cNvPicPr>
          <p:nvPr/>
        </p:nvPicPr>
        <p:blipFill>
          <a:blip r:embed="rId3" cstate="print"/>
          <a:srcRect/>
          <a:stretch>
            <a:fillRect/>
          </a:stretch>
        </p:blipFill>
        <p:spPr bwMode="auto">
          <a:xfrm>
            <a:off x="2939956" y="1414992"/>
            <a:ext cx="6302897" cy="5306483"/>
          </a:xfrm>
          <a:prstGeom prst="rect">
            <a:avLst/>
          </a:prstGeom>
          <a:noFill/>
          <a:ln w="9525">
            <a:noFill/>
            <a:miter lim="800000"/>
            <a:headEnd/>
            <a:tailEnd/>
          </a:ln>
        </p:spPr>
      </p:pic>
    </p:spTree>
    <p:extLst>
      <p:ext uri="{BB962C8B-B14F-4D97-AF65-F5344CB8AC3E}">
        <p14:creationId xmlns:p14="http://schemas.microsoft.com/office/powerpoint/2010/main" val="68718598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6600" dirty="0"/>
              <a:t>Top Password Lists</a:t>
            </a:r>
          </a:p>
        </p:txBody>
      </p:sp>
      <p:sp>
        <p:nvSpPr>
          <p:cNvPr id="7171" name="Rectangle 3"/>
          <p:cNvSpPr>
            <a:spLocks noGrp="1" noChangeArrowheads="1"/>
          </p:cNvSpPr>
          <p:nvPr>
            <p:ph idx="1"/>
          </p:nvPr>
        </p:nvSpPr>
        <p:spPr>
          <a:xfrm>
            <a:off x="838200" y="2057400"/>
            <a:ext cx="10515600" cy="3886200"/>
          </a:xfrm>
          <a:ln/>
        </p:spPr>
        <p:txBody>
          <a:bodyPr>
            <a:normAutofit/>
          </a:bodyPr>
          <a:lstStyle/>
          <a:p>
            <a:pPr lvl="0"/>
            <a:r>
              <a:rPr lang="en-US" sz="3200" dirty="0"/>
              <a:t>14% users have a password from the Top 10 passwords</a:t>
            </a:r>
          </a:p>
          <a:p>
            <a:pPr lvl="0"/>
            <a:r>
              <a:rPr lang="en-US" sz="3200" dirty="0"/>
              <a:t>40% users have a password from the Top 100 passwords</a:t>
            </a:r>
          </a:p>
          <a:p>
            <a:pPr lvl="0"/>
            <a:r>
              <a:rPr lang="en-US" sz="3200" dirty="0"/>
              <a:t>79% users have a password from the Top 500 passwords</a:t>
            </a:r>
          </a:p>
          <a:p>
            <a:pPr lvl="0"/>
            <a:r>
              <a:rPr lang="en-US" sz="3200" b="1" dirty="0">
                <a:solidFill>
                  <a:srgbClr val="FF0000"/>
                </a:solidFill>
              </a:rPr>
              <a:t>91%</a:t>
            </a:r>
            <a:r>
              <a:rPr lang="en-US" sz="3200" dirty="0"/>
              <a:t> users have a password from the Top </a:t>
            </a:r>
            <a:r>
              <a:rPr lang="en-US" sz="3200" b="1" dirty="0">
                <a:solidFill>
                  <a:srgbClr val="FF0000"/>
                </a:solidFill>
              </a:rPr>
              <a:t>1000</a:t>
            </a:r>
            <a:r>
              <a:rPr lang="en-US" sz="3200" dirty="0"/>
              <a:t> password</a:t>
            </a:r>
            <a:endParaRPr lang="en-US" sz="2400" dirty="0"/>
          </a:p>
        </p:txBody>
      </p:sp>
      <p:sp>
        <p:nvSpPr>
          <p:cNvPr id="3" name="Slide Number Placeholder 2"/>
          <p:cNvSpPr>
            <a:spLocks noGrp="1"/>
          </p:cNvSpPr>
          <p:nvPr>
            <p:ph type="sldNum" sz="quarter" idx="12"/>
          </p:nvPr>
        </p:nvSpPr>
        <p:spPr/>
        <p:txBody>
          <a:bodyPr/>
          <a:lstStyle/>
          <a:p>
            <a:fld id="{6B62410F-183D-4B33-A24F-710B6C962C9F}" type="slidenum">
              <a:rPr lang="en-US" smtClean="0"/>
              <a:t>69</a:t>
            </a:fld>
            <a:endParaRPr lang="en-US"/>
          </a:p>
        </p:txBody>
      </p:sp>
    </p:spTree>
    <p:extLst>
      <p:ext uri="{BB962C8B-B14F-4D97-AF65-F5344CB8AC3E}">
        <p14:creationId xmlns:p14="http://schemas.microsoft.com/office/powerpoint/2010/main" val="25727381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7</a:t>
            </a:fld>
            <a:endParaRPr lang="en-US"/>
          </a:p>
        </p:txBody>
      </p:sp>
      <p:pic>
        <p:nvPicPr>
          <p:cNvPr id="4" name="Picture 3"/>
          <p:cNvPicPr>
            <a:picLocks noChangeAspect="1"/>
          </p:cNvPicPr>
          <p:nvPr/>
        </p:nvPicPr>
        <p:blipFill>
          <a:blip r:embed="rId2"/>
          <a:stretch>
            <a:fillRect/>
          </a:stretch>
        </p:blipFill>
        <p:spPr>
          <a:xfrm>
            <a:off x="790832" y="331455"/>
            <a:ext cx="10074875" cy="6397816"/>
          </a:xfrm>
          <a:prstGeom prst="rect">
            <a:avLst/>
          </a:prstGeom>
        </p:spPr>
      </p:pic>
    </p:spTree>
    <p:extLst>
      <p:ext uri="{BB962C8B-B14F-4D97-AF65-F5344CB8AC3E}">
        <p14:creationId xmlns:p14="http://schemas.microsoft.com/office/powerpoint/2010/main" val="104425917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normAutofit/>
          </a:bodyPr>
          <a:lstStyle/>
          <a:p>
            <a:pPr algn="ctr"/>
            <a:r>
              <a:rPr lang="en-US" sz="4800" dirty="0"/>
              <a:t>Top 10 Passwords</a:t>
            </a:r>
          </a:p>
        </p:txBody>
      </p:sp>
      <p:sp>
        <p:nvSpPr>
          <p:cNvPr id="508931" name="Rectangle 3"/>
          <p:cNvSpPr>
            <a:spLocks noGrp="1" noChangeArrowheads="1"/>
          </p:cNvSpPr>
          <p:nvPr>
            <p:ph idx="1"/>
          </p:nvPr>
        </p:nvSpPr>
        <p:spPr/>
        <p:txBody>
          <a:bodyPr/>
          <a:lstStyle/>
          <a:p>
            <a:endParaRPr lang="en-US" sz="2400" dirty="0"/>
          </a:p>
        </p:txBody>
      </p:sp>
      <p:sp>
        <p:nvSpPr>
          <p:cNvPr id="4" name="Slide Number Placeholder 3"/>
          <p:cNvSpPr>
            <a:spLocks noGrp="1"/>
          </p:cNvSpPr>
          <p:nvPr>
            <p:ph type="sldNum" sz="quarter" idx="12"/>
          </p:nvPr>
        </p:nvSpPr>
        <p:spPr/>
        <p:txBody>
          <a:bodyPr/>
          <a:lstStyle/>
          <a:p>
            <a:fld id="{6B62410F-183D-4B33-A24F-710B6C962C9F}" type="slidenum">
              <a:rPr lang="en-US" smtClean="0"/>
              <a:t>70</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70" y="1347559"/>
            <a:ext cx="11063060" cy="5008791"/>
          </a:xfrm>
          <a:prstGeom prst="rect">
            <a:avLst/>
          </a:prstGeom>
        </p:spPr>
      </p:pic>
    </p:spTree>
    <p:extLst>
      <p:ext uri="{BB962C8B-B14F-4D97-AF65-F5344CB8AC3E}">
        <p14:creationId xmlns:p14="http://schemas.microsoft.com/office/powerpoint/2010/main" val="106487692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Useless User Tricks - 1</a:t>
            </a:r>
            <a:endParaRPr lang="en-US" dirty="0"/>
          </a:p>
        </p:txBody>
      </p:sp>
      <p:sp>
        <p:nvSpPr>
          <p:cNvPr id="3" name="Content Placeholder 2"/>
          <p:cNvSpPr>
            <a:spLocks noGrp="1"/>
          </p:cNvSpPr>
          <p:nvPr>
            <p:ph idx="1"/>
          </p:nvPr>
        </p:nvSpPr>
        <p:spPr/>
        <p:txBody>
          <a:bodyPr>
            <a:normAutofit/>
          </a:bodyPr>
          <a:lstStyle/>
          <a:p>
            <a:r>
              <a:rPr lang="en-US" dirty="0"/>
              <a:t>Even when users attempt to create stronger passwords, they generally follow </a:t>
            </a:r>
            <a:r>
              <a:rPr lang="en-US" dirty="0" smtClean="0"/>
              <a:t>predictable patterns</a:t>
            </a:r>
            <a:endParaRPr lang="en-US" dirty="0"/>
          </a:p>
          <a:p>
            <a:r>
              <a:rPr lang="en-US" dirty="0" smtClean="0"/>
              <a:t>Appending - Typically only </a:t>
            </a:r>
            <a:r>
              <a:rPr lang="en-US" dirty="0"/>
              <a:t>add a number after letters (caitlin1 or cheer99</a:t>
            </a:r>
            <a:r>
              <a:rPr lang="en-US" dirty="0" smtClean="0"/>
              <a:t>); if </a:t>
            </a:r>
            <a:r>
              <a:rPr lang="en-US" dirty="0"/>
              <a:t>they add all </a:t>
            </a:r>
            <a:r>
              <a:rPr lang="en-US" dirty="0" smtClean="0"/>
              <a:t>more it in sequence </a:t>
            </a:r>
            <a:r>
              <a:rPr lang="en-US" dirty="0" err="1"/>
              <a:t>letters+punctuation+number</a:t>
            </a:r>
            <a:r>
              <a:rPr lang="en-US" dirty="0"/>
              <a:t> (amanda.7 or chris#6). </a:t>
            </a:r>
          </a:p>
          <a:p>
            <a:r>
              <a:rPr lang="en-US" dirty="0" smtClean="0"/>
              <a:t>Replacing – A zero </a:t>
            </a:r>
            <a:r>
              <a:rPr lang="en-US" dirty="0"/>
              <a:t>is used instead of the letter o (passw0rd), the digit 1 for the letter </a:t>
            </a:r>
            <a:r>
              <a:rPr lang="en-US" dirty="0" err="1"/>
              <a:t>i</a:t>
            </a:r>
            <a:r>
              <a:rPr lang="en-US" dirty="0"/>
              <a:t> (denn1s), or a dollar sign for an s (</a:t>
            </a:r>
            <a:r>
              <a:rPr lang="en-US" dirty="0" err="1"/>
              <a:t>be$tfriend</a:t>
            </a:r>
            <a:r>
              <a:rPr lang="en-US" dirty="0"/>
              <a:t>). </a:t>
            </a:r>
          </a:p>
          <a:p>
            <a:r>
              <a:rPr lang="en-US" dirty="0" smtClean="0"/>
              <a:t>Attackers </a:t>
            </a:r>
            <a:r>
              <a:rPr lang="en-US" dirty="0"/>
              <a:t>are aware of these patterns in passwords and can search for them, dramatically weakening passwords and make it easier for attackers to crack them.</a:t>
            </a:r>
          </a:p>
          <a:p>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71</a:t>
            </a:fld>
            <a:endParaRPr lang="en-US"/>
          </a:p>
        </p:txBody>
      </p:sp>
    </p:spTree>
    <p:extLst>
      <p:ext uri="{BB962C8B-B14F-4D97-AF65-F5344CB8AC3E}">
        <p14:creationId xmlns:p14="http://schemas.microsoft.com/office/powerpoint/2010/main" val="382373054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Useless User Tricks - 2</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Take </a:t>
            </a:r>
            <a:r>
              <a:rPr lang="en-US" dirty="0"/>
              <a:t>the first letter of the site’s name in lower case </a:t>
            </a:r>
            <a:r>
              <a:rPr lang="en-US" dirty="0" smtClean="0"/>
              <a:t>(Gmail.com -&gt; g)</a:t>
            </a:r>
          </a:p>
          <a:p>
            <a:pPr marL="514350" indent="-514350">
              <a:buFont typeface="+mj-lt"/>
              <a:buAutoNum type="arabicPeriod"/>
            </a:pPr>
            <a:r>
              <a:rPr lang="en-US" dirty="0" smtClean="0"/>
              <a:t>Add </a:t>
            </a:r>
            <a:r>
              <a:rPr lang="en-US" dirty="0"/>
              <a:t>the last two digits of your birth year but reverse them (1993 </a:t>
            </a:r>
            <a:r>
              <a:rPr lang="en-US" dirty="0" smtClean="0"/>
              <a:t>-&gt; 93 -&gt; </a:t>
            </a:r>
            <a:r>
              <a:rPr lang="en-US" dirty="0"/>
              <a:t>39</a:t>
            </a:r>
            <a:r>
              <a:rPr lang="en-US" dirty="0" smtClean="0"/>
              <a:t>)</a:t>
            </a:r>
          </a:p>
          <a:p>
            <a:pPr marL="514350" indent="-514350">
              <a:buFont typeface="+mj-lt"/>
              <a:buAutoNum type="arabicPeriod"/>
            </a:pPr>
            <a:r>
              <a:rPr lang="en-US" dirty="0" smtClean="0"/>
              <a:t>Add </a:t>
            </a:r>
            <a:r>
              <a:rPr lang="en-US" dirty="0"/>
              <a:t>a </a:t>
            </a:r>
            <a:r>
              <a:rPr lang="en-US" dirty="0" smtClean="0"/>
              <a:t>+</a:t>
            </a:r>
          </a:p>
          <a:p>
            <a:pPr marL="514350" indent="-514350">
              <a:buFont typeface="+mj-lt"/>
              <a:buAutoNum type="arabicPeriod"/>
            </a:pPr>
            <a:r>
              <a:rPr lang="en-US" dirty="0" smtClean="0"/>
              <a:t>Add </a:t>
            </a:r>
            <a:r>
              <a:rPr lang="en-US" dirty="0"/>
              <a:t>the next four letters of the site’s name in upper case ("gmail.com" </a:t>
            </a:r>
            <a:r>
              <a:rPr lang="en-US" dirty="0" smtClean="0"/>
              <a:t>-&gt; MAIL)</a:t>
            </a:r>
          </a:p>
          <a:p>
            <a:pPr marL="514350" indent="-514350">
              <a:buFont typeface="+mj-lt"/>
              <a:buAutoNum type="arabicPeriod"/>
            </a:pPr>
            <a:r>
              <a:rPr lang="en-US" dirty="0" smtClean="0"/>
              <a:t>Add </a:t>
            </a:r>
            <a:r>
              <a:rPr lang="en-US" dirty="0"/>
              <a:t>a </a:t>
            </a:r>
            <a:r>
              <a:rPr lang="en-US" dirty="0" smtClean="0"/>
              <a:t>-</a:t>
            </a:r>
          </a:p>
          <a:p>
            <a:pPr marL="514350" indent="-514350">
              <a:buFont typeface="+mj-lt"/>
              <a:buAutoNum type="arabicPeriod"/>
            </a:pPr>
            <a:r>
              <a:rPr lang="en-US" dirty="0" smtClean="0"/>
              <a:t>Add </a:t>
            </a:r>
            <a:r>
              <a:rPr lang="en-US" dirty="0"/>
              <a:t>the last four digits of your phone number backwards </a:t>
            </a:r>
            <a:r>
              <a:rPr lang="en-US" dirty="0" smtClean="0"/>
              <a:t>(877-555-1234 -&gt; 4321)</a:t>
            </a:r>
          </a:p>
          <a:p>
            <a:r>
              <a:rPr lang="en-US" dirty="0" smtClean="0"/>
              <a:t>Your </a:t>
            </a:r>
            <a:r>
              <a:rPr lang="en-US" dirty="0"/>
              <a:t>new secure password is </a:t>
            </a:r>
            <a:r>
              <a:rPr lang="en-US" b="1" dirty="0" smtClean="0"/>
              <a:t>g93+MAIL-4321 </a:t>
            </a:r>
            <a:r>
              <a:rPr lang="en-US" dirty="0" smtClean="0"/>
              <a:t>: SECURE!</a:t>
            </a:r>
            <a:endParaRPr lang="en-US" b="1" dirty="0" smtClean="0"/>
          </a:p>
          <a:p>
            <a:r>
              <a:rPr lang="en-US" dirty="0" smtClean="0"/>
              <a:t>Your new secure password is </a:t>
            </a:r>
            <a:r>
              <a:rPr lang="en-US" b="1" dirty="0" smtClean="0">
                <a:solidFill>
                  <a:srgbClr val="FF0000"/>
                </a:solidFill>
              </a:rPr>
              <a:t>y93+AHOO-4321</a:t>
            </a:r>
            <a:r>
              <a:rPr lang="en-US" dirty="0" smtClean="0">
                <a:solidFill>
                  <a:srgbClr val="FF0000"/>
                </a:solidFill>
              </a:rPr>
              <a:t> </a:t>
            </a:r>
            <a:r>
              <a:rPr lang="en-US" dirty="0" smtClean="0"/>
              <a:t>: NOT SECURE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6B62410F-183D-4B33-A24F-710B6C962C9F}" type="slidenum">
              <a:rPr lang="en-US" smtClean="0"/>
              <a:t>72</a:t>
            </a:fld>
            <a:endParaRPr lang="en-US"/>
          </a:p>
        </p:txBody>
      </p:sp>
    </p:spTree>
    <p:extLst>
      <p:ext uri="{BB962C8B-B14F-4D97-AF65-F5344CB8AC3E}">
        <p14:creationId xmlns:p14="http://schemas.microsoft.com/office/powerpoint/2010/main" val="2901023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Useless User Tricks - 3</a:t>
            </a:r>
            <a:endParaRPr lang="en-US" dirty="0"/>
          </a:p>
        </p:txBody>
      </p:sp>
      <p:sp>
        <p:nvSpPr>
          <p:cNvPr id="3" name="Content Placeholder 2"/>
          <p:cNvSpPr>
            <a:spLocks noGrp="1"/>
          </p:cNvSpPr>
          <p:nvPr>
            <p:ph idx="1"/>
          </p:nvPr>
        </p:nvSpPr>
        <p:spPr>
          <a:xfrm>
            <a:off x="838200" y="1468192"/>
            <a:ext cx="10515600" cy="4888158"/>
          </a:xfrm>
        </p:spPr>
        <p:txBody>
          <a:bodyPr>
            <a:normAutofit/>
          </a:bodyPr>
          <a:lstStyle/>
          <a:p>
            <a:r>
              <a:rPr lang="en-US" sz="3600" dirty="0"/>
              <a:t>The Qwerty Card is a simple plastic card laid out like a Qwerty keyboard and also has a unique code like </a:t>
            </a:r>
            <a:r>
              <a:rPr lang="en-US" sz="3600" i="1" dirty="0" err="1" smtClean="0"/>
              <a:t>sh</a:t>
            </a:r>
            <a:r>
              <a:rPr lang="en-US" sz="3600" i="1" dirty="0"/>
              <a:t>(/J3Hq</a:t>
            </a:r>
            <a:r>
              <a:rPr lang="en-US" sz="3600" i="1" dirty="0" smtClean="0"/>
              <a:t>.</a:t>
            </a:r>
            <a:r>
              <a:rPr lang="en-US" sz="3600" dirty="0" smtClean="0"/>
              <a:t> </a:t>
            </a:r>
          </a:p>
          <a:p>
            <a:r>
              <a:rPr lang="en-US" sz="3600" dirty="0" smtClean="0"/>
              <a:t>You </a:t>
            </a:r>
            <a:r>
              <a:rPr lang="en-US" sz="3600" dirty="0"/>
              <a:t>add your own secret password </a:t>
            </a:r>
            <a:r>
              <a:rPr lang="en-US" sz="3600" dirty="0" smtClean="0"/>
              <a:t>(</a:t>
            </a:r>
            <a:r>
              <a:rPr lang="en-US" sz="3600" i="1" dirty="0" smtClean="0"/>
              <a:t>shine</a:t>
            </a:r>
            <a:r>
              <a:rPr lang="en-US" sz="3600" dirty="0" smtClean="0"/>
              <a:t>) </a:t>
            </a:r>
            <a:r>
              <a:rPr lang="en-US" sz="3600" dirty="0"/>
              <a:t>to the code and then append the encoded version of the site’s name using the character map on the </a:t>
            </a:r>
            <a:r>
              <a:rPr lang="en-US" sz="3600" dirty="0" smtClean="0"/>
              <a:t>card</a:t>
            </a:r>
          </a:p>
          <a:p>
            <a:r>
              <a:rPr lang="en-US" sz="3600" i="1" dirty="0" smtClean="0"/>
              <a:t>Amazon</a:t>
            </a:r>
            <a:r>
              <a:rPr lang="en-US" sz="3600" dirty="0" smtClean="0"/>
              <a:t> </a:t>
            </a:r>
            <a:r>
              <a:rPr lang="en-US" sz="3600" dirty="0"/>
              <a:t>becomes </a:t>
            </a:r>
            <a:r>
              <a:rPr lang="en-US" sz="3600" i="1" dirty="0" smtClean="0"/>
              <a:t>.</a:t>
            </a:r>
            <a:r>
              <a:rPr lang="en-US" sz="3600" i="1" dirty="0" err="1" smtClean="0"/>
              <a:t>u.rqf</a:t>
            </a:r>
            <a:r>
              <a:rPr lang="en-US" sz="3600" dirty="0" smtClean="0"/>
              <a:t> </a:t>
            </a:r>
            <a:r>
              <a:rPr lang="en-US" sz="3600" dirty="0"/>
              <a:t>which is added to the previous strings to generate the complete password </a:t>
            </a:r>
            <a:r>
              <a:rPr lang="en-US" sz="3600" i="1" dirty="0" err="1" smtClean="0"/>
              <a:t>sh</a:t>
            </a:r>
            <a:r>
              <a:rPr lang="en-US" sz="3600" i="1" dirty="0"/>
              <a:t>(/</a:t>
            </a:r>
            <a:r>
              <a:rPr lang="en-US" sz="3600" i="1" dirty="0" smtClean="0"/>
              <a:t>J3Hqshine.u.rqf</a:t>
            </a:r>
            <a:endParaRPr lang="en-US" sz="3600" dirty="0"/>
          </a:p>
        </p:txBody>
      </p:sp>
      <p:sp>
        <p:nvSpPr>
          <p:cNvPr id="5" name="Slide Number Placeholder 4"/>
          <p:cNvSpPr>
            <a:spLocks noGrp="1"/>
          </p:cNvSpPr>
          <p:nvPr>
            <p:ph type="sldNum" sz="quarter" idx="12"/>
          </p:nvPr>
        </p:nvSpPr>
        <p:spPr/>
        <p:txBody>
          <a:bodyPr/>
          <a:lstStyle/>
          <a:p>
            <a:fld id="{6B62410F-183D-4B33-A24F-710B6C962C9F}" type="slidenum">
              <a:rPr lang="en-US" smtClean="0"/>
              <a:t>73</a:t>
            </a:fld>
            <a:endParaRPr lang="en-US"/>
          </a:p>
        </p:txBody>
      </p:sp>
    </p:spTree>
    <p:extLst>
      <p:ext uri="{BB962C8B-B14F-4D97-AF65-F5344CB8AC3E}">
        <p14:creationId xmlns:p14="http://schemas.microsoft.com/office/powerpoint/2010/main" val="410855513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Useless User Tricks - 3</a:t>
            </a:r>
            <a:endParaRPr lang="en-US" dirty="0"/>
          </a:p>
        </p:txBody>
      </p:sp>
      <p:sp>
        <p:nvSpPr>
          <p:cNvPr id="7" name="Content Placeholder 6"/>
          <p:cNvSpPr>
            <a:spLocks noGrp="1"/>
          </p:cNvSpPr>
          <p:nvPr>
            <p:ph idx="1"/>
          </p:nvPr>
        </p:nvSpPr>
        <p:spPr>
          <a:xfrm>
            <a:off x="838200" y="1435769"/>
            <a:ext cx="10515600" cy="4351338"/>
          </a:xfrm>
        </p:spPr>
        <p:txBody>
          <a:bodyPr/>
          <a:lstStyle/>
          <a:p>
            <a:pPr algn="ctr"/>
            <a:r>
              <a:rPr lang="en-US" dirty="0" smtClean="0"/>
              <a:t>Spacebar code + Secret word + Site name</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74</a:t>
            </a:fld>
            <a:endParaRPr lang="en-US"/>
          </a:p>
        </p:txBody>
      </p:sp>
      <p:pic>
        <p:nvPicPr>
          <p:cNvPr id="8" name="Picture 7"/>
          <p:cNvPicPr>
            <a:picLocks noChangeAspect="1"/>
          </p:cNvPicPr>
          <p:nvPr/>
        </p:nvPicPr>
        <p:blipFill>
          <a:blip r:embed="rId3"/>
          <a:stretch>
            <a:fillRect/>
          </a:stretch>
        </p:blipFill>
        <p:spPr>
          <a:xfrm>
            <a:off x="2343006" y="1846214"/>
            <a:ext cx="7505988" cy="4817596"/>
          </a:xfrm>
          <a:prstGeom prst="rect">
            <a:avLst/>
          </a:prstGeom>
        </p:spPr>
      </p:pic>
    </p:spTree>
    <p:extLst>
      <p:ext uri="{BB962C8B-B14F-4D97-AF65-F5344CB8AC3E}">
        <p14:creationId xmlns:p14="http://schemas.microsoft.com/office/powerpoint/2010/main" val="107376483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Attackers Do</a:t>
            </a:r>
            <a:endParaRPr lang="en-US" dirty="0"/>
          </a:p>
        </p:txBody>
      </p:sp>
      <p:sp>
        <p:nvSpPr>
          <p:cNvPr id="3" name="Content Placeholder 2"/>
          <p:cNvSpPr>
            <a:spLocks noGrp="1"/>
          </p:cNvSpPr>
          <p:nvPr>
            <p:ph idx="1"/>
          </p:nvPr>
        </p:nvSpPr>
        <p:spPr/>
        <p:txBody>
          <a:bodyPr/>
          <a:lstStyle/>
          <a:p>
            <a:r>
              <a:rPr lang="en-US" dirty="0" smtClean="0"/>
              <a:t>Attackers do not guess at passwords</a:t>
            </a:r>
          </a:p>
          <a:p>
            <a:r>
              <a:rPr lang="en-US" dirty="0" smtClean="0"/>
              <a:t>Use technology: brute force, dictionary, hybrid, rainbow tables</a:t>
            </a:r>
          </a:p>
          <a:p>
            <a:r>
              <a:rPr lang="en-US" dirty="0" smtClean="0"/>
              <a:t>Recent attack used a </a:t>
            </a:r>
            <a:r>
              <a:rPr lang="en-US" dirty="0"/>
              <a:t>computer that tried more than </a:t>
            </a:r>
            <a:r>
              <a:rPr lang="en-US" b="1" dirty="0">
                <a:solidFill>
                  <a:srgbClr val="FF0000"/>
                </a:solidFill>
              </a:rPr>
              <a:t>300 billion</a:t>
            </a:r>
            <a:r>
              <a:rPr lang="en-US" b="1" dirty="0"/>
              <a:t> </a:t>
            </a:r>
            <a:r>
              <a:rPr lang="en-US" dirty="0"/>
              <a:t>plaintext guesses every </a:t>
            </a:r>
            <a:r>
              <a:rPr lang="en-US" b="1" dirty="0">
                <a:solidFill>
                  <a:srgbClr val="FF0000"/>
                </a:solidFill>
              </a:rPr>
              <a:t>second</a:t>
            </a:r>
            <a:endParaRPr lang="en-US" b="1" dirty="0" smtClean="0">
              <a:solidFill>
                <a:srgbClr val="FF0000"/>
              </a:solidFill>
            </a:endParaRPr>
          </a:p>
          <a:p>
            <a:r>
              <a:rPr lang="en-US" dirty="0" smtClean="0"/>
              <a:t>Today attackers use stolen password files to determine how users think about creating passwords and use common passwords as candidates</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75</a:t>
            </a:fld>
            <a:endParaRPr lang="en-US"/>
          </a:p>
        </p:txBody>
      </p:sp>
    </p:spTree>
    <p:extLst>
      <p:ext uri="{BB962C8B-B14F-4D97-AF65-F5344CB8AC3E}">
        <p14:creationId xmlns:p14="http://schemas.microsoft.com/office/powerpoint/2010/main" val="213969797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Password Survey</a:t>
            </a:r>
            <a:endParaRPr lang="en-US" dirty="0"/>
          </a:p>
        </p:txBody>
      </p:sp>
      <p:sp>
        <p:nvSpPr>
          <p:cNvPr id="3" name="Content Placeholder 2"/>
          <p:cNvSpPr>
            <a:spLocks noGrp="1"/>
          </p:cNvSpPr>
          <p:nvPr>
            <p:ph idx="1"/>
          </p:nvPr>
        </p:nvSpPr>
        <p:spPr/>
        <p:txBody>
          <a:bodyPr>
            <a:normAutofit lnSpcReduction="10000"/>
          </a:bodyPr>
          <a:lstStyle/>
          <a:p>
            <a:r>
              <a:rPr lang="en-US" dirty="0"/>
              <a:t>1,000 </a:t>
            </a:r>
            <a:r>
              <a:rPr lang="en-US" dirty="0" smtClean="0"/>
              <a:t>non-IT workers, half from US </a:t>
            </a:r>
            <a:r>
              <a:rPr lang="en-US" dirty="0"/>
              <a:t>and </a:t>
            </a:r>
            <a:r>
              <a:rPr lang="en-US" dirty="0" smtClean="0"/>
              <a:t>half from  UK</a:t>
            </a:r>
          </a:p>
          <a:p>
            <a:r>
              <a:rPr lang="en-US" dirty="0"/>
              <a:t>Only </a:t>
            </a:r>
            <a:r>
              <a:rPr lang="en-US" b="1" dirty="0">
                <a:solidFill>
                  <a:srgbClr val="FF0000"/>
                </a:solidFill>
              </a:rPr>
              <a:t>37%</a:t>
            </a:r>
            <a:r>
              <a:rPr lang="en-US" dirty="0"/>
              <a:t> of survey participants use passwords that contain both letters and </a:t>
            </a:r>
            <a:r>
              <a:rPr lang="en-US" dirty="0" smtClean="0"/>
              <a:t>numbers</a:t>
            </a:r>
            <a:endParaRPr lang="en-US" dirty="0"/>
          </a:p>
          <a:p>
            <a:r>
              <a:rPr lang="en-US" dirty="0" smtClean="0"/>
              <a:t>73</a:t>
            </a:r>
            <a:r>
              <a:rPr lang="en-US" dirty="0"/>
              <a:t>% </a:t>
            </a:r>
            <a:r>
              <a:rPr lang="en-US" dirty="0" smtClean="0"/>
              <a:t>report </a:t>
            </a:r>
            <a:r>
              <a:rPr lang="en-US" dirty="0"/>
              <a:t>that they allow their browser to remember passwords for them at least some of the </a:t>
            </a:r>
            <a:r>
              <a:rPr lang="en-US" dirty="0" smtClean="0"/>
              <a:t>time</a:t>
            </a:r>
          </a:p>
          <a:p>
            <a:r>
              <a:rPr lang="en-US" b="1" dirty="0" smtClean="0">
                <a:solidFill>
                  <a:srgbClr val="FF0000"/>
                </a:solidFill>
              </a:rPr>
              <a:t>42</a:t>
            </a:r>
            <a:r>
              <a:rPr lang="en-US" b="1" dirty="0">
                <a:solidFill>
                  <a:srgbClr val="FF0000"/>
                </a:solidFill>
              </a:rPr>
              <a:t>%</a:t>
            </a:r>
            <a:r>
              <a:rPr lang="en-US" dirty="0"/>
              <a:t> of survey participants say they write passwords down to keep track of </a:t>
            </a:r>
            <a:r>
              <a:rPr lang="en-US" dirty="0" smtClean="0"/>
              <a:t>them</a:t>
            </a:r>
          </a:p>
          <a:p>
            <a:r>
              <a:rPr lang="en-US" dirty="0" smtClean="0"/>
              <a:t>74</a:t>
            </a:r>
            <a:r>
              <a:rPr lang="en-US" dirty="0"/>
              <a:t>% </a:t>
            </a:r>
            <a:r>
              <a:rPr lang="en-US" dirty="0" smtClean="0"/>
              <a:t>log </a:t>
            </a:r>
            <a:r>
              <a:rPr lang="en-US" dirty="0"/>
              <a:t>into </a:t>
            </a:r>
            <a:r>
              <a:rPr lang="en-US" dirty="0" smtClean="0"/>
              <a:t>6+ sites daily and </a:t>
            </a:r>
            <a:r>
              <a:rPr lang="en-US" dirty="0"/>
              <a:t>30% visit </a:t>
            </a:r>
            <a:r>
              <a:rPr lang="en-US" dirty="0" smtClean="0"/>
              <a:t>10+ sites; but </a:t>
            </a:r>
            <a:r>
              <a:rPr lang="en-US" dirty="0"/>
              <a:t>59% of participants say they use five or fewer </a:t>
            </a:r>
            <a:r>
              <a:rPr lang="en-US" dirty="0" smtClean="0"/>
              <a:t>passwords (meaning </a:t>
            </a:r>
            <a:r>
              <a:rPr lang="en-US" dirty="0"/>
              <a:t>they use the same password on multiple </a:t>
            </a:r>
            <a:r>
              <a:rPr lang="en-US" dirty="0" smtClean="0"/>
              <a:t>sites)</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76</a:t>
            </a:fld>
            <a:endParaRPr lang="en-US"/>
          </a:p>
        </p:txBody>
      </p:sp>
    </p:spTree>
    <p:extLst>
      <p:ext uri="{BB962C8B-B14F-4D97-AF65-F5344CB8AC3E}">
        <p14:creationId xmlns:p14="http://schemas.microsoft.com/office/powerpoint/2010/main" val="135553221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6600" dirty="0"/>
              <a:t>Password Principles</a:t>
            </a:r>
          </a:p>
        </p:txBody>
      </p:sp>
      <p:sp>
        <p:nvSpPr>
          <p:cNvPr id="7171" name="Rectangle 3"/>
          <p:cNvSpPr>
            <a:spLocks noGrp="1" noChangeArrowheads="1"/>
          </p:cNvSpPr>
          <p:nvPr>
            <p:ph idx="1"/>
          </p:nvPr>
        </p:nvSpPr>
        <p:spPr>
          <a:xfrm>
            <a:off x="838200" y="2133600"/>
            <a:ext cx="10515600" cy="3251144"/>
          </a:xfrm>
          <a:ln/>
        </p:spPr>
        <p:txBody>
          <a:bodyPr>
            <a:noAutofit/>
          </a:bodyPr>
          <a:lstStyle/>
          <a:p>
            <a:pPr marL="742950" indent="-742950">
              <a:buFont typeface="+mj-lt"/>
              <a:buAutoNum type="arabicPeriod"/>
            </a:pPr>
            <a:r>
              <a:rPr lang="en-US" sz="4400" dirty="0"/>
              <a:t>Any password that can be </a:t>
            </a:r>
            <a:r>
              <a:rPr lang="en-US" sz="4400" b="1" dirty="0">
                <a:solidFill>
                  <a:srgbClr val="FF0000"/>
                </a:solidFill>
              </a:rPr>
              <a:t>memorized</a:t>
            </a:r>
            <a:r>
              <a:rPr lang="en-US" sz="4400" dirty="0"/>
              <a:t> is a weak password</a:t>
            </a:r>
          </a:p>
          <a:p>
            <a:pPr marL="742950" indent="-742950">
              <a:buFont typeface="+mj-lt"/>
              <a:buAutoNum type="arabicPeriod"/>
            </a:pPr>
            <a:r>
              <a:rPr lang="en-US" sz="4400" dirty="0"/>
              <a:t>Any password that is </a:t>
            </a:r>
            <a:r>
              <a:rPr lang="en-US" sz="4400" b="1" dirty="0">
                <a:solidFill>
                  <a:srgbClr val="FF0000"/>
                </a:solidFill>
              </a:rPr>
              <a:t>repeated</a:t>
            </a:r>
            <a:r>
              <a:rPr lang="en-US" sz="4400" dirty="0"/>
              <a:t> is a weak password</a:t>
            </a:r>
          </a:p>
          <a:p>
            <a:pPr marL="742950" indent="-742950">
              <a:buFont typeface="+mj-lt"/>
              <a:buAutoNum type="arabicPeriod"/>
            </a:pPr>
            <a:r>
              <a:rPr lang="en-US" sz="4400" dirty="0"/>
              <a:t>Use </a:t>
            </a:r>
            <a:r>
              <a:rPr lang="en-US" sz="4400" b="1" dirty="0">
                <a:solidFill>
                  <a:srgbClr val="FF0000"/>
                </a:solidFill>
              </a:rPr>
              <a:t>technology</a:t>
            </a:r>
            <a:r>
              <a:rPr lang="en-US" sz="4400" dirty="0"/>
              <a:t> instead of brain</a:t>
            </a:r>
          </a:p>
        </p:txBody>
      </p:sp>
      <p:sp>
        <p:nvSpPr>
          <p:cNvPr id="3" name="Slide Number Placeholder 2"/>
          <p:cNvSpPr>
            <a:spLocks noGrp="1"/>
          </p:cNvSpPr>
          <p:nvPr>
            <p:ph type="sldNum" sz="quarter" idx="12"/>
          </p:nvPr>
        </p:nvSpPr>
        <p:spPr/>
        <p:txBody>
          <a:bodyPr/>
          <a:lstStyle/>
          <a:p>
            <a:fld id="{6B62410F-183D-4B33-A24F-710B6C962C9F}" type="slidenum">
              <a:rPr lang="en-US" smtClean="0"/>
              <a:t>77</a:t>
            </a:fld>
            <a:endParaRPr lang="en-US"/>
          </a:p>
        </p:txBody>
      </p:sp>
    </p:spTree>
    <p:extLst>
      <p:ext uri="{BB962C8B-B14F-4D97-AF65-F5344CB8AC3E}">
        <p14:creationId xmlns:p14="http://schemas.microsoft.com/office/powerpoint/2010/main" val="3281657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a:bodyPr>
          <a:lstStyle/>
          <a:p>
            <a:pPr algn="ctr"/>
            <a:r>
              <a:rPr lang="en-US" dirty="0" smtClean="0"/>
              <a:t>Password Management Application</a:t>
            </a:r>
            <a:endParaRPr lang="en-US" dirty="0"/>
          </a:p>
        </p:txBody>
      </p:sp>
      <p:sp>
        <p:nvSpPr>
          <p:cNvPr id="509955" name="Rectangle 3"/>
          <p:cNvSpPr>
            <a:spLocks noGrp="1" noChangeArrowheads="1"/>
          </p:cNvSpPr>
          <p:nvPr>
            <p:ph idx="1"/>
          </p:nvPr>
        </p:nvSpPr>
        <p:spPr>
          <a:xfrm>
            <a:off x="838200" y="1981200"/>
            <a:ext cx="10515600" cy="4197178"/>
          </a:xfrm>
        </p:spPr>
        <p:txBody>
          <a:bodyPr>
            <a:noAutofit/>
          </a:bodyPr>
          <a:lstStyle/>
          <a:p>
            <a:r>
              <a:rPr lang="en-US" sz="3200" b="1" dirty="0"/>
              <a:t>Password management application </a:t>
            </a:r>
            <a:r>
              <a:rPr lang="en-US" sz="3200" dirty="0"/>
              <a:t>– Allow user to store username and password, along with other account details</a:t>
            </a:r>
          </a:p>
          <a:p>
            <a:r>
              <a:rPr lang="en-US" sz="3200" dirty="0"/>
              <a:t>Application is itself protected by a single strong password, and can even require the presence of a file on a USB flash drive before the program will open</a:t>
            </a:r>
          </a:p>
          <a:p>
            <a:r>
              <a:rPr lang="en-US" sz="3200" dirty="0"/>
              <a:t>Allows user to retrieve usernames and passwords without the need to remember or even type them</a:t>
            </a:r>
          </a:p>
          <a:p>
            <a:r>
              <a:rPr lang="en-US" sz="3200" dirty="0"/>
              <a:t>Allows for very strong passwords:  </a:t>
            </a:r>
          </a:p>
        </p:txBody>
      </p:sp>
      <p:sp>
        <p:nvSpPr>
          <p:cNvPr id="3" name="Slide Number Placeholder 2"/>
          <p:cNvSpPr>
            <a:spLocks noGrp="1"/>
          </p:cNvSpPr>
          <p:nvPr>
            <p:ph type="sldNum" sz="quarter" idx="12"/>
          </p:nvPr>
        </p:nvSpPr>
        <p:spPr/>
        <p:txBody>
          <a:bodyPr/>
          <a:lstStyle/>
          <a:p>
            <a:fld id="{6B62410F-183D-4B33-A24F-710B6C962C9F}" type="slidenum">
              <a:rPr lang="en-US" smtClean="0"/>
              <a:t>78</a:t>
            </a:fld>
            <a:endParaRPr lang="en-US"/>
          </a:p>
        </p:txBody>
      </p:sp>
    </p:spTree>
    <p:extLst>
      <p:ext uri="{BB962C8B-B14F-4D97-AF65-F5344CB8AC3E}">
        <p14:creationId xmlns:p14="http://schemas.microsoft.com/office/powerpoint/2010/main" val="128492481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a:xfrm>
            <a:off x="2161528" y="1219201"/>
            <a:ext cx="7886700" cy="674689"/>
          </a:xfrm>
        </p:spPr>
        <p:txBody>
          <a:bodyPr>
            <a:normAutofit fontScale="90000"/>
          </a:bodyPr>
          <a:lstStyle/>
          <a:p>
            <a:pPr algn="ctr"/>
            <a:r>
              <a:rPr lang="en-US" sz="9600" dirty="0"/>
              <a:t>My Password </a:t>
            </a:r>
          </a:p>
        </p:txBody>
      </p:sp>
      <p:sp>
        <p:nvSpPr>
          <p:cNvPr id="1505283" name="Rectangle 3"/>
          <p:cNvSpPr>
            <a:spLocks noGrp="1" noChangeArrowheads="1"/>
          </p:cNvSpPr>
          <p:nvPr>
            <p:ph idx="1"/>
          </p:nvPr>
        </p:nvSpPr>
        <p:spPr>
          <a:xfrm>
            <a:off x="2438400" y="1219201"/>
            <a:ext cx="7772400" cy="4383087"/>
          </a:xfrm>
        </p:spPr>
        <p:txBody>
          <a:bodyPr>
            <a:normAutofit/>
          </a:bodyPr>
          <a:lstStyle/>
          <a:p>
            <a:pPr marL="0" indent="0">
              <a:lnSpc>
                <a:spcPct val="80000"/>
              </a:lnSpc>
              <a:buNone/>
            </a:pPr>
            <a:endParaRPr lang="en-US" sz="4000" dirty="0"/>
          </a:p>
          <a:p>
            <a:pPr marL="0" indent="0">
              <a:lnSpc>
                <a:spcPct val="80000"/>
              </a:lnSpc>
              <a:buNone/>
            </a:pPr>
            <a:endParaRPr lang="en-US" sz="4000" dirty="0"/>
          </a:p>
          <a:p>
            <a:pPr marL="0" indent="0">
              <a:lnSpc>
                <a:spcPct val="80000"/>
              </a:lnSpc>
              <a:buNone/>
            </a:pPr>
            <a:endParaRPr lang="en-US" sz="4000" dirty="0"/>
          </a:p>
          <a:p>
            <a:pPr marL="0" indent="0" algn="ctr">
              <a:lnSpc>
                <a:spcPct val="80000"/>
              </a:lnSpc>
              <a:buNone/>
            </a:pPr>
            <a:r>
              <a:rPr lang="en-US" sz="3600" dirty="0"/>
              <a:t>ÞtqâGøÑÆ»¬</a:t>
            </a:r>
            <a:r>
              <a:rPr lang="en-US" sz="3600" dirty="0" err="1"/>
              <a:t>ñB</a:t>
            </a:r>
            <a:r>
              <a:rPr lang="en-US" sz="3600" dirty="0"/>
              <a:t>±.Û©¸</a:t>
            </a:r>
            <a:r>
              <a:rPr lang="en-US" sz="3600" dirty="0" err="1"/>
              <a:t>ùÏ</a:t>
            </a:r>
            <a:r>
              <a:rPr lang="en-US" sz="3600" dirty="0"/>
              <a:t>\"$@</a:t>
            </a:r>
            <a:r>
              <a:rPr lang="en-US" sz="3600" dirty="0" err="1"/>
              <a:t>mgÉ</a:t>
            </a:r>
            <a:r>
              <a:rPr lang="en-US" sz="3600" dirty="0"/>
              <a:t>\</a:t>
            </a:r>
          </a:p>
        </p:txBody>
      </p:sp>
      <p:sp>
        <p:nvSpPr>
          <p:cNvPr id="4" name="Slide Number Placeholder 3"/>
          <p:cNvSpPr>
            <a:spLocks noGrp="1"/>
          </p:cNvSpPr>
          <p:nvPr>
            <p:ph type="sldNum" sz="quarter" idx="12"/>
          </p:nvPr>
        </p:nvSpPr>
        <p:spPr>
          <a:xfrm>
            <a:off x="8077200" y="6356351"/>
            <a:ext cx="2133600" cy="365125"/>
          </a:xfrm>
          <a:prstGeom prst="rect">
            <a:avLst/>
          </a:prstGeom>
        </p:spPr>
        <p:txBody>
          <a:bodyPr/>
          <a:lstStyle/>
          <a:p>
            <a:fld id="{489264B3-337E-44E0-BC89-34B7688284F5}" type="slidenum">
              <a:rPr lang="en-US" smtClean="0"/>
              <a:pPr/>
              <a:t>79</a:t>
            </a:fld>
            <a:endParaRPr lang="en-US"/>
          </a:p>
        </p:txBody>
      </p:sp>
    </p:spTree>
    <p:extLst>
      <p:ext uri="{BB962C8B-B14F-4D97-AF65-F5344CB8AC3E}">
        <p14:creationId xmlns:p14="http://schemas.microsoft.com/office/powerpoint/2010/main" val="2082986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Source</a:t>
            </a:r>
            <a:endParaRPr lang="en-US" dirty="0"/>
          </a:p>
        </p:txBody>
      </p:sp>
      <p:pic>
        <p:nvPicPr>
          <p:cNvPr id="6" name="Content Placeholder 5"/>
          <p:cNvPicPr>
            <a:picLocks noGrp="1" noChangeAspect="1"/>
          </p:cNvPicPr>
          <p:nvPr>
            <p:ph idx="1"/>
          </p:nvPr>
        </p:nvPicPr>
        <p:blipFill>
          <a:blip r:embed="rId2"/>
          <a:stretch>
            <a:fillRect/>
          </a:stretch>
        </p:blipFill>
        <p:spPr>
          <a:xfrm>
            <a:off x="3550507" y="1362218"/>
            <a:ext cx="5338119" cy="5420426"/>
          </a:xfrm>
          <a:prstGeom prst="rect">
            <a:avLst/>
          </a:prstGeom>
        </p:spPr>
      </p:pic>
      <p:sp>
        <p:nvSpPr>
          <p:cNvPr id="5" name="Slide Number Placeholder 4"/>
          <p:cNvSpPr>
            <a:spLocks noGrp="1"/>
          </p:cNvSpPr>
          <p:nvPr>
            <p:ph type="sldNum" sz="quarter" idx="12"/>
          </p:nvPr>
        </p:nvSpPr>
        <p:spPr/>
        <p:txBody>
          <a:bodyPr/>
          <a:lstStyle/>
          <a:p>
            <a:fld id="{6B62410F-183D-4B33-A24F-710B6C962C9F}" type="slidenum">
              <a:rPr lang="en-US" smtClean="0"/>
              <a:t>8</a:t>
            </a:fld>
            <a:endParaRPr lang="en-US"/>
          </a:p>
        </p:txBody>
      </p:sp>
    </p:spTree>
    <p:extLst>
      <p:ext uri="{BB962C8B-B14F-4D97-AF65-F5344CB8AC3E}">
        <p14:creationId xmlns:p14="http://schemas.microsoft.com/office/powerpoint/2010/main" val="254257511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a:bodyPr>
          <a:lstStyle/>
          <a:p>
            <a:pPr algn="ctr"/>
            <a:r>
              <a:rPr lang="en-US" dirty="0" smtClean="0"/>
              <a:t>Password Management Application</a:t>
            </a:r>
            <a:endParaRPr lang="en-US" dirty="0"/>
          </a:p>
        </p:txBody>
      </p:sp>
      <p:sp>
        <p:nvSpPr>
          <p:cNvPr id="509955" name="Rectangle 3"/>
          <p:cNvSpPr>
            <a:spLocks noGrp="1" noChangeArrowheads="1"/>
          </p:cNvSpPr>
          <p:nvPr>
            <p:ph idx="1"/>
          </p:nvPr>
        </p:nvSpPr>
        <p:spPr>
          <a:xfrm>
            <a:off x="838200" y="1825625"/>
            <a:ext cx="10515600" cy="4608126"/>
          </a:xfrm>
        </p:spPr>
        <p:txBody>
          <a:bodyPr>
            <a:noAutofit/>
          </a:bodyPr>
          <a:lstStyle/>
          <a:p>
            <a:r>
              <a:rPr lang="en-US" dirty="0"/>
              <a:t>In-memory protection - Passwords are encrypted while the application is running to conceal passwords</a:t>
            </a:r>
          </a:p>
          <a:p>
            <a:r>
              <a:rPr lang="en-US" dirty="0"/>
              <a:t>Key files - In order to open the password database key file must also be present</a:t>
            </a:r>
          </a:p>
          <a:p>
            <a:r>
              <a:rPr lang="en-US" dirty="0"/>
              <a:t>Lock to user account - The database can be locked so that it can only be opened by the same person who created it</a:t>
            </a:r>
          </a:p>
          <a:p>
            <a:r>
              <a:rPr lang="en-US" dirty="0"/>
              <a:t>Password groupings - User passwords can be arranged as a tree, so that a group can have subgroups</a:t>
            </a:r>
          </a:p>
          <a:p>
            <a:r>
              <a:rPr lang="en-US" dirty="0"/>
              <a:t>Random password generator -  A built-in random password generator can create strong random passwords based on different </a:t>
            </a:r>
            <a:r>
              <a:rPr lang="en-US" dirty="0" smtClean="0"/>
              <a:t>settings!</a:t>
            </a:r>
            <a:endParaRPr lang="en-US" dirty="0"/>
          </a:p>
          <a:p>
            <a:r>
              <a:rPr lang="en-US" dirty="0"/>
              <a:t>Only </a:t>
            </a:r>
            <a:r>
              <a:rPr lang="en-US" b="1" dirty="0">
                <a:solidFill>
                  <a:srgbClr val="FF0000"/>
                </a:solidFill>
              </a:rPr>
              <a:t>8%</a:t>
            </a:r>
            <a:r>
              <a:rPr lang="en-US" dirty="0"/>
              <a:t> use password management application</a:t>
            </a:r>
          </a:p>
        </p:txBody>
      </p:sp>
      <p:sp>
        <p:nvSpPr>
          <p:cNvPr id="3" name="Slide Number Placeholder 2"/>
          <p:cNvSpPr>
            <a:spLocks noGrp="1"/>
          </p:cNvSpPr>
          <p:nvPr>
            <p:ph type="sldNum" sz="quarter" idx="12"/>
          </p:nvPr>
        </p:nvSpPr>
        <p:spPr/>
        <p:txBody>
          <a:bodyPr/>
          <a:lstStyle/>
          <a:p>
            <a:fld id="{6B62410F-183D-4B33-A24F-710B6C962C9F}" type="slidenum">
              <a:rPr lang="en-US" smtClean="0"/>
              <a:t>80</a:t>
            </a:fld>
            <a:endParaRPr lang="en-US"/>
          </a:p>
        </p:txBody>
      </p:sp>
    </p:spTree>
    <p:extLst>
      <p:ext uri="{BB962C8B-B14F-4D97-AF65-F5344CB8AC3E}">
        <p14:creationId xmlns:p14="http://schemas.microsoft.com/office/powerpoint/2010/main" val="2619658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99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Password Management Application</a:t>
            </a:r>
            <a:endParaRPr lang="en-US" dirty="0"/>
          </a:p>
        </p:txBody>
      </p:sp>
      <p:sp>
        <p:nvSpPr>
          <p:cNvPr id="3" name="Content Placeholder 2"/>
          <p:cNvSpPr>
            <a:spLocks noGrp="1"/>
          </p:cNvSpPr>
          <p:nvPr>
            <p:ph idx="1"/>
          </p:nvPr>
        </p:nvSpPr>
        <p:spPr/>
        <p:txBody>
          <a:bodyPr/>
          <a:lstStyle/>
          <a:p>
            <a:r>
              <a:rPr lang="en-US" dirty="0" smtClean="0">
                <a:hlinkClick r:id="rId2"/>
              </a:rPr>
              <a:t>Dashlane</a:t>
            </a:r>
            <a:endParaRPr lang="en-US" dirty="0" smtClean="0"/>
          </a:p>
          <a:p>
            <a:r>
              <a:rPr lang="en-US" dirty="0" smtClean="0">
                <a:hlinkClick r:id="rId3"/>
              </a:rPr>
              <a:t>LastPass</a:t>
            </a:r>
            <a:endParaRPr lang="en-US" dirty="0" smtClean="0"/>
          </a:p>
          <a:p>
            <a:r>
              <a:rPr lang="en-US" dirty="0" smtClean="0">
                <a:hlinkClick r:id="rId4"/>
              </a:rPr>
              <a:t>KeePass</a:t>
            </a:r>
            <a:endParaRPr lang="en-US" dirty="0" smtClean="0"/>
          </a:p>
          <a:p>
            <a:r>
              <a:rPr lang="en-US" dirty="0" smtClean="0">
                <a:hlinkClick r:id="rId5"/>
              </a:rPr>
              <a:t>1Password</a:t>
            </a:r>
            <a:endParaRPr lang="en-US" dirty="0" smtClean="0"/>
          </a:p>
          <a:p>
            <a:r>
              <a:rPr lang="en-US" dirty="0" smtClean="0">
                <a:hlinkClick r:id="rId6"/>
              </a:rPr>
              <a:t>Blur</a:t>
            </a:r>
            <a:endParaRPr lang="en-US" dirty="0" smtClean="0"/>
          </a:p>
          <a:p>
            <a:r>
              <a:rPr lang="en-US" dirty="0" smtClean="0">
                <a:hlinkClick r:id="rId7"/>
              </a:rPr>
              <a:t>PasswordBox</a:t>
            </a:r>
            <a:endParaRPr lang="en-US" dirty="0" smtClean="0"/>
          </a:p>
          <a:p>
            <a:r>
              <a:rPr lang="en-US" dirty="0" smtClean="0">
                <a:hlinkClick r:id="rId8"/>
              </a:rPr>
              <a:t>RoboForm</a:t>
            </a:r>
            <a:endParaRPr lang="en-US" dirty="0" smtClean="0"/>
          </a:p>
          <a:p>
            <a:r>
              <a:rPr lang="en-US" dirty="0" smtClean="0">
                <a:hlinkClick r:id="rId9"/>
              </a:rPr>
              <a:t>StickyPassword</a:t>
            </a:r>
            <a:endParaRPr lang="en-US" dirty="0"/>
          </a:p>
        </p:txBody>
      </p:sp>
      <p:sp>
        <p:nvSpPr>
          <p:cNvPr id="5" name="Slide Number Placeholder 4"/>
          <p:cNvSpPr>
            <a:spLocks noGrp="1"/>
          </p:cNvSpPr>
          <p:nvPr>
            <p:ph type="sldNum" sz="quarter" idx="12"/>
          </p:nvPr>
        </p:nvSpPr>
        <p:spPr/>
        <p:txBody>
          <a:bodyPr/>
          <a:lstStyle/>
          <a:p>
            <a:fld id="{6B62410F-183D-4B33-A24F-710B6C962C9F}" type="slidenum">
              <a:rPr lang="en-US" smtClean="0"/>
              <a:t>81</a:t>
            </a:fld>
            <a:endParaRPr lang="en-US"/>
          </a:p>
        </p:txBody>
      </p:sp>
    </p:spTree>
    <p:extLst>
      <p:ext uri="{BB962C8B-B14F-4D97-AF65-F5344CB8AC3E}">
        <p14:creationId xmlns:p14="http://schemas.microsoft.com/office/powerpoint/2010/main" val="185726285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a:xfrm>
            <a:off x="2152650" y="1084076"/>
            <a:ext cx="7886700" cy="674689"/>
          </a:xfrm>
        </p:spPr>
        <p:txBody>
          <a:bodyPr>
            <a:normAutofit fontScale="90000"/>
          </a:bodyPr>
          <a:lstStyle/>
          <a:p>
            <a:pPr algn="ctr"/>
            <a:r>
              <a:rPr lang="en-US" sz="7300" dirty="0"/>
              <a:t>KeePass</a:t>
            </a:r>
            <a:endParaRPr lang="en-US" sz="9600" dirty="0"/>
          </a:p>
        </p:txBody>
      </p:sp>
      <p:sp>
        <p:nvSpPr>
          <p:cNvPr id="1505283" name="Rectangle 3"/>
          <p:cNvSpPr>
            <a:spLocks noGrp="1" noChangeArrowheads="1"/>
          </p:cNvSpPr>
          <p:nvPr>
            <p:ph idx="1"/>
          </p:nvPr>
        </p:nvSpPr>
        <p:spPr>
          <a:xfrm>
            <a:off x="2438400" y="1219201"/>
            <a:ext cx="7772400" cy="4383087"/>
          </a:xfrm>
        </p:spPr>
        <p:txBody>
          <a:bodyPr>
            <a:normAutofit/>
          </a:bodyPr>
          <a:lstStyle/>
          <a:p>
            <a:pPr marL="0" indent="0">
              <a:lnSpc>
                <a:spcPct val="80000"/>
              </a:lnSpc>
              <a:buNone/>
            </a:pPr>
            <a:endParaRPr lang="en-US" sz="4000" dirty="0"/>
          </a:p>
          <a:p>
            <a:pPr marL="0" indent="0">
              <a:lnSpc>
                <a:spcPct val="80000"/>
              </a:lnSpc>
              <a:buNone/>
            </a:pPr>
            <a:endParaRPr lang="en-US" sz="4000" dirty="0"/>
          </a:p>
          <a:p>
            <a:pPr marL="0" indent="0">
              <a:lnSpc>
                <a:spcPct val="80000"/>
              </a:lnSpc>
              <a:buNone/>
            </a:pPr>
            <a:endParaRPr lang="en-US" sz="4000" dirty="0"/>
          </a:p>
        </p:txBody>
      </p:sp>
      <p:sp>
        <p:nvSpPr>
          <p:cNvPr id="4" name="Slide Number Placeholder 3"/>
          <p:cNvSpPr>
            <a:spLocks noGrp="1"/>
          </p:cNvSpPr>
          <p:nvPr>
            <p:ph type="sldNum" sz="quarter" idx="12"/>
          </p:nvPr>
        </p:nvSpPr>
        <p:spPr>
          <a:xfrm>
            <a:off x="8077200" y="6356351"/>
            <a:ext cx="2133600" cy="365125"/>
          </a:xfrm>
          <a:prstGeom prst="rect">
            <a:avLst/>
          </a:prstGeom>
        </p:spPr>
        <p:txBody>
          <a:bodyPr/>
          <a:lstStyle/>
          <a:p>
            <a:fld id="{489264B3-337E-44E0-BC89-34B7688284F5}" type="slidenum">
              <a:rPr lang="en-US" smtClean="0"/>
              <a:pPr/>
              <a:t>82</a:t>
            </a:fld>
            <a:endParaRPr lang="en-US"/>
          </a:p>
        </p:txBody>
      </p:sp>
      <p:pic>
        <p:nvPicPr>
          <p:cNvPr id="5" name="Picture 4" descr="Figure 4-6.tif"/>
          <p:cNvPicPr>
            <a:picLocks noChangeAspect="1"/>
          </p:cNvPicPr>
          <p:nvPr/>
        </p:nvPicPr>
        <p:blipFill>
          <a:blip r:embed="rId3" cstate="print"/>
          <a:stretch>
            <a:fillRect/>
          </a:stretch>
        </p:blipFill>
        <p:spPr>
          <a:xfrm>
            <a:off x="3752335" y="1758420"/>
            <a:ext cx="4687330" cy="4963056"/>
          </a:xfrm>
          <a:prstGeom prst="rect">
            <a:avLst/>
          </a:prstGeom>
        </p:spPr>
      </p:pic>
    </p:spTree>
    <p:extLst>
      <p:ext uri="{BB962C8B-B14F-4D97-AF65-F5344CB8AC3E}">
        <p14:creationId xmlns:p14="http://schemas.microsoft.com/office/powerpoint/2010/main" val="117465154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a:bodyPr>
          <a:lstStyle/>
          <a:p>
            <a:pPr algn="ctr"/>
            <a:r>
              <a:rPr lang="en-US" sz="4800" dirty="0"/>
              <a:t>If You Rely On Memory Only</a:t>
            </a:r>
          </a:p>
        </p:txBody>
      </p:sp>
      <p:sp>
        <p:nvSpPr>
          <p:cNvPr id="509955" name="Rectangle 3"/>
          <p:cNvSpPr>
            <a:spLocks noGrp="1" noChangeArrowheads="1"/>
          </p:cNvSpPr>
          <p:nvPr>
            <p:ph idx="1"/>
          </p:nvPr>
        </p:nvSpPr>
        <p:spPr/>
        <p:txBody>
          <a:bodyPr>
            <a:noAutofit/>
          </a:bodyPr>
          <a:lstStyle/>
          <a:p>
            <a:r>
              <a:rPr lang="en-US" sz="2000" dirty="0"/>
              <a:t>Do not use passwords that consist of dictionary words or phonetic words</a:t>
            </a:r>
          </a:p>
          <a:p>
            <a:r>
              <a:rPr lang="en-US" sz="2000" dirty="0"/>
              <a:t>Do not use birthdays, family member names, pet names, addresses, or any personal information</a:t>
            </a:r>
          </a:p>
          <a:p>
            <a:r>
              <a:rPr lang="en-US" sz="2000" dirty="0"/>
              <a:t>Do not repeat characters (xxx) or use sequences (</a:t>
            </a:r>
            <a:r>
              <a:rPr lang="en-US" sz="2000" dirty="0" err="1"/>
              <a:t>abc</a:t>
            </a:r>
            <a:r>
              <a:rPr lang="en-US" sz="2000" dirty="0"/>
              <a:t>, 123, qwerty)</a:t>
            </a:r>
          </a:p>
          <a:p>
            <a:r>
              <a:rPr lang="en-US" sz="2000" dirty="0"/>
              <a:t>Minimum of 12 characters in length or for accounts that require higher security a minimum of 18 characters is recommended</a:t>
            </a:r>
          </a:p>
          <a:p>
            <a:r>
              <a:rPr lang="en-US" sz="2000" dirty="0"/>
              <a:t>Consider using a longer passphrase but not in normal English sequence:  not </a:t>
            </a:r>
            <a:r>
              <a:rPr lang="en-US" sz="2000" i="1" dirty="0" err="1"/>
              <a:t>theraininspainfallsmainlyontheplain</a:t>
            </a:r>
            <a:r>
              <a:rPr lang="en-US" sz="2000" i="1" dirty="0"/>
              <a:t> </a:t>
            </a:r>
            <a:r>
              <a:rPr lang="en-US" sz="2000" dirty="0"/>
              <a:t>but instead use in sequence </a:t>
            </a:r>
            <a:r>
              <a:rPr lang="en-US" sz="2000" i="1" dirty="0" err="1"/>
              <a:t>mainlyinonthethespainrainfalls</a:t>
            </a:r>
            <a:endParaRPr lang="en-US" sz="2000" i="1" dirty="0"/>
          </a:p>
          <a:p>
            <a:r>
              <a:rPr lang="en-US" sz="2000" dirty="0"/>
              <a:t>Use </a:t>
            </a:r>
            <a:r>
              <a:rPr lang="en-US" sz="2000" dirty="0" err="1"/>
              <a:t>nonkeyboard</a:t>
            </a:r>
            <a:r>
              <a:rPr lang="en-US" sz="2000" dirty="0"/>
              <a:t> characters</a:t>
            </a:r>
          </a:p>
          <a:p>
            <a:r>
              <a:rPr lang="en-US" sz="2000" dirty="0"/>
              <a:t>Length is more important than complexity</a:t>
            </a:r>
          </a:p>
        </p:txBody>
      </p:sp>
      <p:sp>
        <p:nvSpPr>
          <p:cNvPr id="3" name="Slide Number Placeholder 2"/>
          <p:cNvSpPr>
            <a:spLocks noGrp="1"/>
          </p:cNvSpPr>
          <p:nvPr>
            <p:ph type="sldNum" sz="quarter" idx="12"/>
          </p:nvPr>
        </p:nvSpPr>
        <p:spPr/>
        <p:txBody>
          <a:bodyPr/>
          <a:lstStyle/>
          <a:p>
            <a:fld id="{6B62410F-183D-4B33-A24F-710B6C962C9F}" type="slidenum">
              <a:rPr lang="en-US" smtClean="0"/>
              <a:t>83</a:t>
            </a:fld>
            <a:endParaRPr lang="en-US"/>
          </a:p>
        </p:txBody>
      </p:sp>
    </p:spTree>
    <p:extLst>
      <p:ext uri="{BB962C8B-B14F-4D97-AF65-F5344CB8AC3E}">
        <p14:creationId xmlns:p14="http://schemas.microsoft.com/office/powerpoint/2010/main" val="44769316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algn="ctr" eaLnBrk="1" hangingPunct="1"/>
            <a:r>
              <a:rPr lang="en-US" sz="4800" dirty="0"/>
              <a:t>Use </a:t>
            </a:r>
            <a:r>
              <a:rPr lang="en-US" sz="4800" dirty="0" err="1"/>
              <a:t>Nonkeyboard</a:t>
            </a:r>
            <a:r>
              <a:rPr lang="en-US" sz="4800" dirty="0"/>
              <a:t> Characters</a:t>
            </a:r>
            <a:endParaRPr lang="en-US" sz="2800" dirty="0"/>
          </a:p>
        </p:txBody>
      </p:sp>
      <p:sp>
        <p:nvSpPr>
          <p:cNvPr id="35844" name="Rectangle 3"/>
          <p:cNvSpPr>
            <a:spLocks noGrp="1" noChangeArrowheads="1"/>
          </p:cNvSpPr>
          <p:nvPr>
            <p:ph idx="1"/>
          </p:nvPr>
        </p:nvSpPr>
        <p:spPr>
          <a:xfrm>
            <a:off x="838200" y="2057400"/>
            <a:ext cx="10515600" cy="3947984"/>
          </a:xfrm>
        </p:spPr>
        <p:txBody>
          <a:bodyPr>
            <a:normAutofit/>
          </a:bodyPr>
          <a:lstStyle/>
          <a:p>
            <a:r>
              <a:rPr lang="en-US" dirty="0" smtClean="0"/>
              <a:t>Make passwords stronger with special characters not on keyboard</a:t>
            </a:r>
          </a:p>
          <a:p>
            <a:r>
              <a:rPr lang="en-US" dirty="0" smtClean="0"/>
              <a:t>Created by holding down </a:t>
            </a:r>
            <a:r>
              <a:rPr lang="en-US" b="1" dirty="0" smtClean="0"/>
              <a:t>ALT </a:t>
            </a:r>
            <a:r>
              <a:rPr lang="en-US" dirty="0" smtClean="0"/>
              <a:t>key while simultaneously typing a number on numeric keypad (but not the numbers across the top of the keyboard); </a:t>
            </a:r>
            <a:r>
              <a:rPr lang="en-US" b="1" dirty="0" smtClean="0"/>
              <a:t>ALT </a:t>
            </a:r>
            <a:r>
              <a:rPr lang="en-US" dirty="0" smtClean="0"/>
              <a:t>+</a:t>
            </a:r>
            <a:r>
              <a:rPr lang="en-US" b="1" dirty="0" smtClean="0"/>
              <a:t> 0163 </a:t>
            </a:r>
            <a:r>
              <a:rPr lang="en-US" dirty="0" smtClean="0"/>
              <a:t>produces £.</a:t>
            </a:r>
          </a:p>
          <a:p>
            <a:r>
              <a:rPr lang="en-US" dirty="0" smtClean="0"/>
              <a:t>To see a list of all the available non-keyboard characters click </a:t>
            </a:r>
            <a:r>
              <a:rPr lang="en-US" b="1" dirty="0" smtClean="0"/>
              <a:t>Start</a:t>
            </a:r>
            <a:r>
              <a:rPr lang="en-US" dirty="0" smtClean="0"/>
              <a:t> and </a:t>
            </a:r>
            <a:r>
              <a:rPr lang="en-US" b="1" dirty="0" smtClean="0"/>
              <a:t>Run </a:t>
            </a:r>
            <a:r>
              <a:rPr lang="en-US" dirty="0" smtClean="0"/>
              <a:t>and enter </a:t>
            </a:r>
            <a:r>
              <a:rPr lang="en-US" b="1" dirty="0" smtClean="0"/>
              <a:t>charmap.exe</a:t>
            </a:r>
            <a:r>
              <a:rPr lang="en-US" dirty="0" smtClean="0"/>
              <a:t>;</a:t>
            </a:r>
            <a:r>
              <a:rPr lang="en-US" b="1" dirty="0" smtClean="0"/>
              <a:t> </a:t>
            </a:r>
            <a:r>
              <a:rPr lang="en-US" dirty="0" smtClean="0"/>
              <a:t>click on character and the code </a:t>
            </a:r>
            <a:r>
              <a:rPr lang="en-US" i="1" dirty="0" smtClean="0"/>
              <a:t>ALT + 0xxx </a:t>
            </a:r>
            <a:r>
              <a:rPr lang="en-US" dirty="0" smtClean="0"/>
              <a:t>will appear in lower-right corner if can be reproduced in Windows</a:t>
            </a:r>
          </a:p>
        </p:txBody>
      </p:sp>
      <p:sp>
        <p:nvSpPr>
          <p:cNvPr id="35842" name="Slide Number Placeholder 5"/>
          <p:cNvSpPr>
            <a:spLocks noGrp="1"/>
          </p:cNvSpPr>
          <p:nvPr>
            <p:ph type="sldNum" sz="quarter" idx="12"/>
          </p:nvPr>
        </p:nvSpPr>
        <p:spPr>
          <a:xfrm>
            <a:off x="8077200" y="6356351"/>
            <a:ext cx="2133600" cy="365125"/>
          </a:xfrm>
          <a:prstGeom prst="rect">
            <a:avLst/>
          </a:prstGeom>
          <a:noFill/>
        </p:spPr>
        <p:txBody>
          <a:bodyPr/>
          <a:lstStyle/>
          <a:p>
            <a:fld id="{17A0FF01-3A57-4EFC-8BBE-CF2E215A7883}" type="slidenum">
              <a:rPr lang="en-US" smtClean="0"/>
              <a:pPr/>
              <a:t>84</a:t>
            </a:fld>
            <a:endParaRPr lang="en-US" smtClean="0"/>
          </a:p>
        </p:txBody>
      </p:sp>
    </p:spTree>
    <p:extLst>
      <p:ext uri="{BB962C8B-B14F-4D97-AF65-F5344CB8AC3E}">
        <p14:creationId xmlns:p14="http://schemas.microsoft.com/office/powerpoint/2010/main" val="110945518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85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059" y="157904"/>
            <a:ext cx="7694141" cy="6563571"/>
          </a:xfrm>
          <a:prstGeom prst="rect">
            <a:avLst/>
          </a:prstGeom>
        </p:spPr>
      </p:pic>
    </p:spTree>
    <p:extLst>
      <p:ext uri="{BB962C8B-B14F-4D97-AF65-F5344CB8AC3E}">
        <p14:creationId xmlns:p14="http://schemas.microsoft.com/office/powerpoint/2010/main" val="100527548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5400" dirty="0"/>
              <a:t>Phishing</a:t>
            </a:r>
          </a:p>
        </p:txBody>
      </p:sp>
      <p:sp>
        <p:nvSpPr>
          <p:cNvPr id="7171" name="Rectangle 3"/>
          <p:cNvSpPr>
            <a:spLocks noGrp="1" noChangeArrowheads="1"/>
          </p:cNvSpPr>
          <p:nvPr>
            <p:ph idx="1"/>
          </p:nvPr>
        </p:nvSpPr>
        <p:spPr>
          <a:xfrm>
            <a:off x="838200" y="1690689"/>
            <a:ext cx="10515600" cy="4351338"/>
          </a:xfrm>
          <a:ln/>
        </p:spPr>
        <p:txBody>
          <a:bodyPr>
            <a:noAutofit/>
          </a:bodyPr>
          <a:lstStyle/>
          <a:p>
            <a:r>
              <a:rPr lang="en-US" sz="2400" b="1" dirty="0"/>
              <a:t>Social engineering </a:t>
            </a:r>
            <a:r>
              <a:rPr lang="en-US" sz="2400" dirty="0"/>
              <a:t>- Relies on deceiving someone to obtain secure information</a:t>
            </a:r>
          </a:p>
          <a:p>
            <a:r>
              <a:rPr lang="en-US" sz="2400" b="1" dirty="0"/>
              <a:t>Phishing </a:t>
            </a:r>
            <a:r>
              <a:rPr lang="en-US" sz="2400" dirty="0"/>
              <a:t>- Common form of social engineering is sending an e-mail or displaying a Web announcement that falsely claims to be from a legitimate enterprise in an attempt to trick the user into surrendering private information</a:t>
            </a:r>
          </a:p>
          <a:p>
            <a:r>
              <a:rPr lang="en-US" sz="2400" dirty="0"/>
              <a:t>User asked respond to an e-mail or is directed to a Web site where instructed to update personal information, such as passwords, credit card numbers, Social Security numbers, bank account numbers, or other information for which the legitimate organization already has a record</a:t>
            </a:r>
          </a:p>
          <a:p>
            <a:r>
              <a:rPr lang="en-US" sz="2400" dirty="0"/>
              <a:t>However, Web site is actually a fake and is set up to steal the user’s information</a:t>
            </a:r>
          </a:p>
        </p:txBody>
      </p:sp>
      <p:sp>
        <p:nvSpPr>
          <p:cNvPr id="3" name="Slide Number Placeholder 2"/>
          <p:cNvSpPr>
            <a:spLocks noGrp="1"/>
          </p:cNvSpPr>
          <p:nvPr>
            <p:ph type="sldNum" sz="quarter" idx="12"/>
          </p:nvPr>
        </p:nvSpPr>
        <p:spPr/>
        <p:txBody>
          <a:bodyPr/>
          <a:lstStyle/>
          <a:p>
            <a:fld id="{6B62410F-183D-4B33-A24F-710B6C962C9F}" type="slidenum">
              <a:rPr lang="en-US" smtClean="0"/>
              <a:t>86</a:t>
            </a:fld>
            <a:endParaRPr lang="en-US"/>
          </a:p>
        </p:txBody>
      </p:sp>
    </p:spTree>
    <p:extLst>
      <p:ext uri="{BB962C8B-B14F-4D97-AF65-F5344CB8AC3E}">
        <p14:creationId xmlns:p14="http://schemas.microsoft.com/office/powerpoint/2010/main" val="98595398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87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092" y="411377"/>
            <a:ext cx="5939481" cy="6340589"/>
          </a:xfrm>
          <a:prstGeom prst="rect">
            <a:avLst/>
          </a:prstGeom>
        </p:spPr>
      </p:pic>
    </p:spTree>
    <p:extLst>
      <p:ext uri="{BB962C8B-B14F-4D97-AF65-F5344CB8AC3E}">
        <p14:creationId xmlns:p14="http://schemas.microsoft.com/office/powerpoint/2010/main" val="210630357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88</a:t>
            </a:fld>
            <a:endParaRPr lang="en-US"/>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756" y="59126"/>
            <a:ext cx="5997146" cy="6555257"/>
          </a:xfrm>
          <a:prstGeom prst="rect">
            <a:avLst/>
          </a:prstGeom>
        </p:spPr>
      </p:pic>
    </p:spTree>
    <p:extLst>
      <p:ext uri="{BB962C8B-B14F-4D97-AF65-F5344CB8AC3E}">
        <p14:creationId xmlns:p14="http://schemas.microsoft.com/office/powerpoint/2010/main" val="100012147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a:xfrm>
            <a:off x="2057400" y="797212"/>
            <a:ext cx="8229600" cy="609600"/>
          </a:xfrm>
        </p:spPr>
        <p:txBody>
          <a:bodyPr>
            <a:normAutofit fontScale="90000"/>
          </a:bodyPr>
          <a:lstStyle/>
          <a:p>
            <a:pPr algn="ctr"/>
            <a:r>
              <a:rPr lang="en-US" sz="5400" dirty="0"/>
              <a:t>Embedded Hyperlink</a:t>
            </a:r>
          </a:p>
        </p:txBody>
      </p:sp>
      <p:pic>
        <p:nvPicPr>
          <p:cNvPr id="5" name="Content Placeholder 4" descr="Figure 3-12.tif"/>
          <p:cNvPicPr>
            <a:picLocks noGrp="1" noChangeAspect="1"/>
          </p:cNvPicPr>
          <p:nvPr>
            <p:ph idx="1"/>
          </p:nvPr>
        </p:nvPicPr>
        <p:blipFill>
          <a:blip r:embed="rId3" cstate="print"/>
          <a:stretch>
            <a:fillRect/>
          </a:stretch>
        </p:blipFill>
        <p:spPr>
          <a:xfrm>
            <a:off x="3677645" y="1825624"/>
            <a:ext cx="4310652" cy="4956175"/>
          </a:xfrm>
        </p:spPr>
      </p:pic>
      <p:sp>
        <p:nvSpPr>
          <p:cNvPr id="6" name="Slide Number Placeholder 5"/>
          <p:cNvSpPr>
            <a:spLocks noGrp="1"/>
          </p:cNvSpPr>
          <p:nvPr>
            <p:ph type="sldNum" sz="quarter" idx="12"/>
          </p:nvPr>
        </p:nvSpPr>
        <p:spPr>
          <a:xfrm>
            <a:off x="8305800" y="6324600"/>
            <a:ext cx="1905000" cy="457200"/>
          </a:xfrm>
          <a:prstGeom prst="rect">
            <a:avLst/>
          </a:prstGeom>
        </p:spPr>
        <p:txBody>
          <a:bodyPr/>
          <a:lstStyle/>
          <a:p>
            <a:fld id="{489264B3-337E-44E0-BC89-34B7688284F5}" type="slidenum">
              <a:rPr lang="en-US" smtClean="0"/>
              <a:pPr/>
              <a:t>89</a:t>
            </a:fld>
            <a:endParaRPr lang="en-US" dirty="0"/>
          </a:p>
        </p:txBody>
      </p:sp>
      <p:sp>
        <p:nvSpPr>
          <p:cNvPr id="7" name="Up Arrow 6"/>
          <p:cNvSpPr/>
          <p:nvPr/>
        </p:nvSpPr>
        <p:spPr bwMode="auto">
          <a:xfrm>
            <a:off x="5867400" y="3543080"/>
            <a:ext cx="304800" cy="381000"/>
          </a:xfrm>
          <a:prstGeom prst="up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US" sz="2000" b="1" i="1" dirty="0">
              <a:solidFill>
                <a:srgbClr val="FF0000"/>
              </a:solidFill>
              <a:latin typeface="Tahoma" pitchFamily="34" charset="0"/>
            </a:endParaRPr>
          </a:p>
        </p:txBody>
      </p:sp>
    </p:spTree>
    <p:extLst>
      <p:ext uri="{BB962C8B-B14F-4D97-AF65-F5344CB8AC3E}">
        <p14:creationId xmlns:p14="http://schemas.microsoft.com/office/powerpoint/2010/main" val="36166487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Anthem Data Breach</a:t>
            </a:r>
            <a:endParaRPr lang="en-US" dirty="0"/>
          </a:p>
        </p:txBody>
      </p:sp>
      <p:sp>
        <p:nvSpPr>
          <p:cNvPr id="3" name="Content Placeholder 2"/>
          <p:cNvSpPr>
            <a:spLocks noGrp="1"/>
          </p:cNvSpPr>
          <p:nvPr>
            <p:ph idx="1"/>
          </p:nvPr>
        </p:nvSpPr>
        <p:spPr>
          <a:xfrm>
            <a:off x="838200" y="1619251"/>
            <a:ext cx="10515600" cy="4557713"/>
          </a:xfrm>
        </p:spPr>
        <p:txBody>
          <a:bodyPr>
            <a:normAutofit fontScale="92500" lnSpcReduction="20000"/>
          </a:bodyPr>
          <a:lstStyle/>
          <a:p>
            <a:r>
              <a:rPr lang="en-US" dirty="0" smtClean="0"/>
              <a:t>Stolen </a:t>
            </a:r>
            <a:r>
              <a:rPr lang="en-US" dirty="0"/>
              <a:t>personal data from health insurer Anthem </a:t>
            </a:r>
            <a:r>
              <a:rPr lang="en-US" dirty="0" smtClean="0"/>
              <a:t>very lucrative</a:t>
            </a:r>
          </a:p>
          <a:p>
            <a:r>
              <a:rPr lang="en-US" dirty="0" smtClean="0"/>
              <a:t>Typical stolen </a:t>
            </a:r>
            <a:r>
              <a:rPr lang="en-US" dirty="0"/>
              <a:t>payment </a:t>
            </a:r>
            <a:r>
              <a:rPr lang="en-US" dirty="0" smtClean="0"/>
              <a:t>cards sell on black market for $1</a:t>
            </a:r>
            <a:endParaRPr lang="en-US" dirty="0"/>
          </a:p>
          <a:p>
            <a:r>
              <a:rPr lang="en-US" dirty="0"/>
              <a:t>Health insurance </a:t>
            </a:r>
            <a:r>
              <a:rPr lang="en-US" dirty="0" smtClean="0"/>
              <a:t>credentials sell for $</a:t>
            </a:r>
            <a:r>
              <a:rPr lang="en-US" dirty="0"/>
              <a:t>20 </a:t>
            </a:r>
          </a:p>
          <a:p>
            <a:r>
              <a:rPr lang="en-US" dirty="0" smtClean="0"/>
              <a:t>Complete </a:t>
            </a:r>
            <a:r>
              <a:rPr lang="en-US" dirty="0"/>
              <a:t>identity-theft kit containing comprehensive health insurance </a:t>
            </a:r>
            <a:r>
              <a:rPr lang="en-US" dirty="0" smtClean="0"/>
              <a:t>credentials sell for </a:t>
            </a:r>
            <a:r>
              <a:rPr lang="en-US" b="1" dirty="0" smtClean="0">
                <a:solidFill>
                  <a:srgbClr val="FF0000"/>
                </a:solidFill>
              </a:rPr>
              <a:t>$</a:t>
            </a:r>
            <a:r>
              <a:rPr lang="en-US" b="1" dirty="0">
                <a:solidFill>
                  <a:srgbClr val="FF0000"/>
                </a:solidFill>
              </a:rPr>
              <a:t>1,000 </a:t>
            </a:r>
            <a:r>
              <a:rPr lang="en-US" b="1" dirty="0" smtClean="0">
                <a:solidFill>
                  <a:srgbClr val="FF0000"/>
                </a:solidFill>
              </a:rPr>
              <a:t>each</a:t>
            </a:r>
          </a:p>
          <a:p>
            <a:r>
              <a:rPr lang="en-US" dirty="0" smtClean="0"/>
              <a:t>Attackers use </a:t>
            </a:r>
            <a:r>
              <a:rPr lang="en-US" dirty="0"/>
              <a:t>identity information </a:t>
            </a:r>
            <a:r>
              <a:rPr lang="en-US" dirty="0" smtClean="0"/>
              <a:t>(birth </a:t>
            </a:r>
            <a:r>
              <a:rPr lang="en-US" dirty="0"/>
              <a:t>dates, Social Security numbers, addresses, employment information, income, etc</a:t>
            </a:r>
            <a:r>
              <a:rPr lang="en-US" dirty="0" smtClean="0"/>
              <a:t>.) </a:t>
            </a:r>
            <a:r>
              <a:rPr lang="en-US" dirty="0"/>
              <a:t>to open new credit accounts on an ongoing basis rather than exploiting just one account until </a:t>
            </a:r>
            <a:r>
              <a:rPr lang="en-US" dirty="0" smtClean="0"/>
              <a:t>it canceled</a:t>
            </a:r>
            <a:endParaRPr lang="en-US" dirty="0"/>
          </a:p>
          <a:p>
            <a:r>
              <a:rPr lang="en-US" dirty="0" smtClean="0"/>
              <a:t>Also key </a:t>
            </a:r>
            <a:r>
              <a:rPr lang="en-US" dirty="0"/>
              <a:t>pieces of data </a:t>
            </a:r>
            <a:r>
              <a:rPr lang="en-US" dirty="0" smtClean="0"/>
              <a:t>stolen can </a:t>
            </a:r>
            <a:r>
              <a:rPr lang="en-US" dirty="0"/>
              <a:t>be used to access </a:t>
            </a:r>
            <a:r>
              <a:rPr lang="en-US" dirty="0" smtClean="0"/>
              <a:t>financial records</a:t>
            </a:r>
          </a:p>
          <a:p>
            <a:r>
              <a:rPr lang="en-US" dirty="0" smtClean="0"/>
              <a:t>In 2014 </a:t>
            </a:r>
            <a:r>
              <a:rPr lang="en-US" dirty="0"/>
              <a:t>healthcare providers and payers reported a 60% increase in detected incidents resulting in financial losses </a:t>
            </a:r>
            <a:r>
              <a:rPr lang="en-US" dirty="0" smtClean="0"/>
              <a:t>increased </a:t>
            </a:r>
            <a:r>
              <a:rPr lang="en-US" b="1" dirty="0" smtClean="0">
                <a:solidFill>
                  <a:srgbClr val="FF0000"/>
                </a:solidFill>
              </a:rPr>
              <a:t>282</a:t>
            </a:r>
            <a:r>
              <a:rPr lang="en-US" b="1" dirty="0">
                <a:solidFill>
                  <a:srgbClr val="FF0000"/>
                </a:solidFill>
              </a:rPr>
              <a:t>%</a:t>
            </a:r>
            <a:r>
              <a:rPr lang="en-US" b="1" dirty="0"/>
              <a:t> </a:t>
            </a:r>
            <a:r>
              <a:rPr lang="en-US" dirty="0"/>
              <a:t>over </a:t>
            </a:r>
            <a:r>
              <a:rPr lang="en-US" dirty="0" smtClean="0"/>
              <a:t>2013</a:t>
            </a:r>
          </a:p>
        </p:txBody>
      </p:sp>
      <p:sp>
        <p:nvSpPr>
          <p:cNvPr id="5" name="Slide Number Placeholder 4"/>
          <p:cNvSpPr>
            <a:spLocks noGrp="1"/>
          </p:cNvSpPr>
          <p:nvPr>
            <p:ph type="sldNum" sz="quarter" idx="12"/>
          </p:nvPr>
        </p:nvSpPr>
        <p:spPr/>
        <p:txBody>
          <a:bodyPr/>
          <a:lstStyle/>
          <a:p>
            <a:fld id="{6B62410F-183D-4B33-A24F-710B6C962C9F}" type="slidenum">
              <a:rPr lang="en-US" smtClean="0"/>
              <a:t>9</a:t>
            </a:fld>
            <a:endParaRPr lang="en-US"/>
          </a:p>
        </p:txBody>
      </p:sp>
    </p:spTree>
    <p:extLst>
      <p:ext uri="{BB962C8B-B14F-4D97-AF65-F5344CB8AC3E}">
        <p14:creationId xmlns:p14="http://schemas.microsoft.com/office/powerpoint/2010/main" val="262629566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n-US" sz="5400" dirty="0"/>
              <a:t>Embedded Hyperlink</a:t>
            </a:r>
          </a:p>
        </p:txBody>
      </p:sp>
      <p:sp>
        <p:nvSpPr>
          <p:cNvPr id="7171" name="Rectangle 3"/>
          <p:cNvSpPr>
            <a:spLocks noGrp="1" noChangeArrowheads="1"/>
          </p:cNvSpPr>
          <p:nvPr>
            <p:ph idx="1"/>
          </p:nvPr>
        </p:nvSpPr>
        <p:spPr>
          <a:ln/>
        </p:spPr>
        <p:txBody>
          <a:bodyPr/>
          <a:lstStyle/>
          <a:p>
            <a:r>
              <a:rPr lang="en-US" sz="3200" dirty="0"/>
              <a:t>. . . you can &lt;a href="http://</a:t>
            </a:r>
            <a:r>
              <a:rPr lang="en-US" sz="3200" dirty="0">
                <a:solidFill>
                  <a:srgbClr val="FF0000"/>
                </a:solidFill>
              </a:rPr>
              <a:t>www.capitalone.com</a:t>
            </a:r>
            <a:r>
              <a:rPr lang="en-US" sz="3200" dirty="0"/>
              <a:t>"&gt;log in to Online Account Services (OAS) &lt;/a&gt; from this e-mail </a:t>
            </a:r>
          </a:p>
          <a:p>
            <a:pPr>
              <a:buNone/>
            </a:pPr>
            <a:endParaRPr lang="en-US" sz="3200" dirty="0"/>
          </a:p>
          <a:p>
            <a:r>
              <a:rPr lang="en-US" sz="3200" dirty="0"/>
              <a:t>. . . you can &lt;a href="http://</a:t>
            </a:r>
            <a:r>
              <a:rPr lang="en-US" sz="3200" dirty="0">
                <a:solidFill>
                  <a:srgbClr val="FF0000"/>
                </a:solidFill>
              </a:rPr>
              <a:t>www.steal-your-number.net</a:t>
            </a:r>
            <a:r>
              <a:rPr lang="en-US" sz="3200" dirty="0"/>
              <a:t>"&gt;log in to Online Account Services (OAS) &lt;/a&gt; from this e-mail </a:t>
            </a:r>
          </a:p>
          <a:p>
            <a:endParaRPr lang="en-US" sz="2000" dirty="0"/>
          </a:p>
        </p:txBody>
      </p:sp>
      <p:sp>
        <p:nvSpPr>
          <p:cNvPr id="4" name="Slide Number Placeholder 3"/>
          <p:cNvSpPr>
            <a:spLocks noGrp="1"/>
          </p:cNvSpPr>
          <p:nvPr>
            <p:ph type="sldNum" sz="quarter" idx="12"/>
          </p:nvPr>
        </p:nvSpPr>
        <p:spPr>
          <a:xfrm>
            <a:off x="8305800" y="6324600"/>
            <a:ext cx="1905000" cy="457200"/>
          </a:xfrm>
          <a:prstGeom prst="rect">
            <a:avLst/>
          </a:prstGeom>
        </p:spPr>
        <p:txBody>
          <a:bodyPr/>
          <a:lstStyle/>
          <a:p>
            <a:fld id="{489264B3-337E-44E0-BC89-34B7688284F5}" type="slidenum">
              <a:rPr lang="en-US" smtClean="0"/>
              <a:pPr/>
              <a:t>90</a:t>
            </a:fld>
            <a:endParaRPr lang="en-US" dirty="0"/>
          </a:p>
        </p:txBody>
      </p:sp>
    </p:spTree>
    <p:extLst>
      <p:ext uri="{BB962C8B-B14F-4D97-AF65-F5344CB8AC3E}">
        <p14:creationId xmlns:p14="http://schemas.microsoft.com/office/powerpoint/2010/main" val="119336643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Advice, Bad Practice</a:t>
            </a:r>
            <a:endParaRPr lang="en-US" dirty="0"/>
          </a:p>
        </p:txBody>
      </p:sp>
      <p:sp>
        <p:nvSpPr>
          <p:cNvPr id="3" name="Content Placeholder 2"/>
          <p:cNvSpPr>
            <a:spLocks noGrp="1"/>
          </p:cNvSpPr>
          <p:nvPr>
            <p:ph idx="1"/>
          </p:nvPr>
        </p:nvSpPr>
        <p:spPr/>
        <p:txBody>
          <a:bodyPr>
            <a:noAutofit/>
          </a:bodyPr>
          <a:lstStyle/>
          <a:p>
            <a:r>
              <a:rPr lang="en-US" sz="4400" dirty="0" smtClean="0"/>
              <a:t>“It </a:t>
            </a:r>
            <a:r>
              <a:rPr lang="en-US" sz="4400" dirty="0"/>
              <a:t>is never advisable to login to a website that you reached </a:t>
            </a:r>
            <a:r>
              <a:rPr lang="en-US" sz="4400" dirty="0">
                <a:solidFill>
                  <a:srgbClr val="FF0000"/>
                </a:solidFill>
              </a:rPr>
              <a:t>from a link in an email</a:t>
            </a:r>
            <a:r>
              <a:rPr lang="en-US" sz="4400" dirty="0"/>
              <a:t>.  It is far better to type the address into a browser and then login.  You can find additional tips for spotting phishing </a:t>
            </a:r>
            <a:r>
              <a:rPr lang="en-US" sz="4400" dirty="0" smtClean="0"/>
              <a:t>at </a:t>
            </a:r>
            <a:r>
              <a:rPr lang="en-US" sz="4400" dirty="0" smtClean="0">
                <a:hlinkClick r:id="rId2"/>
              </a:rPr>
              <a:t>http</a:t>
            </a:r>
            <a:r>
              <a:rPr lang="en-US" sz="4400" dirty="0">
                <a:hlinkClick r:id="rId2"/>
              </a:rPr>
              <a:t>://</a:t>
            </a:r>
            <a:r>
              <a:rPr lang="en-US" sz="4400" dirty="0" smtClean="0">
                <a:hlinkClick r:id="rId2"/>
              </a:rPr>
              <a:t>www.wku.edu/it/security/</a:t>
            </a:r>
            <a:r>
              <a:rPr lang="en-US" sz="4400" dirty="0" err="1" smtClean="0">
                <a:hlinkClick r:id="rId2"/>
              </a:rPr>
              <a:t>sc-phishing.php</a:t>
            </a:r>
            <a:r>
              <a:rPr lang="en-US" sz="4400" dirty="0" smtClean="0"/>
              <a:t>”</a:t>
            </a:r>
            <a:endParaRPr lang="en-US" sz="4400" dirty="0"/>
          </a:p>
        </p:txBody>
      </p:sp>
    </p:spTree>
    <p:extLst>
      <p:ext uri="{BB962C8B-B14F-4D97-AF65-F5344CB8AC3E}">
        <p14:creationId xmlns:p14="http://schemas.microsoft.com/office/powerpoint/2010/main" val="429413383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normAutofit/>
          </a:bodyPr>
          <a:lstStyle/>
          <a:p>
            <a:pPr algn="ctr"/>
            <a:r>
              <a:rPr lang="en-US" sz="4500" dirty="0"/>
              <a:t>Phishing Tests</a:t>
            </a:r>
          </a:p>
        </p:txBody>
      </p:sp>
      <p:sp>
        <p:nvSpPr>
          <p:cNvPr id="1128451" name="Rectangle 3"/>
          <p:cNvSpPr>
            <a:spLocks noGrp="1" noChangeArrowheads="1"/>
          </p:cNvSpPr>
          <p:nvPr>
            <p:ph idx="1"/>
          </p:nvPr>
        </p:nvSpPr>
        <p:spPr/>
        <p:txBody>
          <a:bodyPr/>
          <a:lstStyle/>
          <a:p>
            <a:pPr>
              <a:lnSpc>
                <a:spcPct val="80000"/>
              </a:lnSpc>
            </a:pPr>
            <a:r>
              <a:rPr lang="en-US" sz="3600" dirty="0">
                <a:solidFill>
                  <a:schemeClr val="bg2"/>
                </a:solidFill>
                <a:hlinkClick r:id="rId3"/>
              </a:rPr>
              <a:t>Mailfrontier</a:t>
            </a:r>
          </a:p>
          <a:p>
            <a:pPr>
              <a:lnSpc>
                <a:spcPct val="80000"/>
              </a:lnSpc>
            </a:pPr>
            <a:r>
              <a:rPr lang="en-US" sz="3600" dirty="0">
                <a:solidFill>
                  <a:schemeClr val="bg2"/>
                </a:solidFill>
                <a:hlinkClick r:id="rId4"/>
              </a:rPr>
              <a:t>Antiphishing.org</a:t>
            </a:r>
          </a:p>
          <a:p>
            <a:pPr>
              <a:lnSpc>
                <a:spcPct val="80000"/>
              </a:lnSpc>
            </a:pPr>
            <a:r>
              <a:rPr lang="en-US" sz="3600" dirty="0">
                <a:solidFill>
                  <a:schemeClr val="bg2"/>
                </a:solidFill>
                <a:hlinkClick r:id="rId5"/>
              </a:rPr>
              <a:t>Antiphishing Phil</a:t>
            </a:r>
          </a:p>
          <a:p>
            <a:pPr>
              <a:lnSpc>
                <a:spcPct val="80000"/>
              </a:lnSpc>
            </a:pPr>
            <a:r>
              <a:rPr lang="en-US" sz="3600" dirty="0">
                <a:solidFill>
                  <a:schemeClr val="bg2"/>
                </a:solidFill>
                <a:hlinkClick r:id="rId6"/>
              </a:rPr>
              <a:t>Paypal</a:t>
            </a:r>
          </a:p>
        </p:txBody>
      </p:sp>
      <p:sp>
        <p:nvSpPr>
          <p:cNvPr id="3" name="Slide Number Placeholder 2"/>
          <p:cNvSpPr>
            <a:spLocks noGrp="1"/>
          </p:cNvSpPr>
          <p:nvPr>
            <p:ph type="sldNum" sz="quarter" idx="12"/>
          </p:nvPr>
        </p:nvSpPr>
        <p:spPr/>
        <p:txBody>
          <a:bodyPr/>
          <a:lstStyle/>
          <a:p>
            <a:fld id="{6B62410F-183D-4B33-A24F-710B6C962C9F}" type="slidenum">
              <a:rPr lang="en-US" smtClean="0"/>
              <a:t>92</a:t>
            </a:fld>
            <a:endParaRPr lang="en-US"/>
          </a:p>
        </p:txBody>
      </p:sp>
    </p:spTree>
    <p:extLst>
      <p:ext uri="{BB962C8B-B14F-4D97-AF65-F5344CB8AC3E}">
        <p14:creationId xmlns:p14="http://schemas.microsoft.com/office/powerpoint/2010/main" val="265122538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62410F-183D-4B33-A24F-710B6C962C9F}" type="slidenum">
              <a:rPr lang="en-US" smtClean="0"/>
              <a:t>93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761" y="117983"/>
            <a:ext cx="8608541" cy="6637723"/>
          </a:xfrm>
          <a:prstGeom prst="rect">
            <a:avLst/>
          </a:prstGeom>
        </p:spPr>
      </p:pic>
    </p:spTree>
    <p:extLst>
      <p:ext uri="{BB962C8B-B14F-4D97-AF65-F5344CB8AC3E}">
        <p14:creationId xmlns:p14="http://schemas.microsoft.com/office/powerpoint/2010/main" val="129114524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2" name="Rectangle 4"/>
          <p:cNvSpPr>
            <a:spLocks noGrp="1" noChangeArrowheads="1"/>
          </p:cNvSpPr>
          <p:nvPr>
            <p:ph type="title"/>
          </p:nvPr>
        </p:nvSpPr>
        <p:spPr/>
        <p:txBody>
          <a:bodyPr>
            <a:normAutofit/>
          </a:bodyPr>
          <a:lstStyle/>
          <a:p>
            <a:pPr algn="ctr"/>
            <a:r>
              <a:rPr lang="en-US" sz="5400" dirty="0"/>
              <a:t>Backups</a:t>
            </a:r>
          </a:p>
        </p:txBody>
      </p:sp>
      <p:sp>
        <p:nvSpPr>
          <p:cNvPr id="3" name="Slide Number Placeholder 2"/>
          <p:cNvSpPr>
            <a:spLocks noGrp="1"/>
          </p:cNvSpPr>
          <p:nvPr>
            <p:ph type="sldNum" sz="quarter" idx="12"/>
          </p:nvPr>
        </p:nvSpPr>
        <p:spPr/>
        <p:txBody>
          <a:bodyPr/>
          <a:lstStyle/>
          <a:p>
            <a:fld id="{6B62410F-183D-4B33-A24F-710B6C962C9F}" type="slidenum">
              <a:rPr lang="en-US" smtClean="0"/>
              <a:t>94</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548714" y="1444462"/>
            <a:ext cx="8484972" cy="5310495"/>
          </a:xfrm>
          <a:prstGeom prst="rect">
            <a:avLst/>
          </a:prstGeom>
          <a:noFill/>
          <a:ln w="9525">
            <a:noFill/>
            <a:miter lim="800000"/>
            <a:headEnd/>
            <a:tailEnd/>
          </a:ln>
        </p:spPr>
      </p:pic>
    </p:spTree>
    <p:extLst>
      <p:ext uri="{BB962C8B-B14F-4D97-AF65-F5344CB8AC3E}">
        <p14:creationId xmlns:p14="http://schemas.microsoft.com/office/powerpoint/2010/main" val="152038171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a:normAutofit/>
          </a:bodyPr>
          <a:lstStyle/>
          <a:p>
            <a:pPr algn="ctr"/>
            <a:r>
              <a:rPr lang="en-US" sz="4500" dirty="0"/>
              <a:t>Check Firewall Settings</a:t>
            </a:r>
          </a:p>
        </p:txBody>
      </p:sp>
      <p:sp>
        <p:nvSpPr>
          <p:cNvPr id="2" name="Content Placeholder 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7753350" y="5600700"/>
            <a:ext cx="1428750" cy="342900"/>
          </a:xfrm>
          <a:prstGeom prst="rect">
            <a:avLst/>
          </a:prstGeom>
        </p:spPr>
        <p:txBody>
          <a:bodyPr/>
          <a:lstStyle/>
          <a:p>
            <a:fld id="{489264B3-337E-44E0-BC89-34B7688284F5}" type="slidenum">
              <a:rPr lang="en-US" smtClean="0"/>
              <a:pPr/>
              <a:t>95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012" y="2299318"/>
            <a:ext cx="8707726" cy="316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598533"/>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a:xfrm>
            <a:off x="2920169" y="857250"/>
            <a:ext cx="6172200" cy="857250"/>
          </a:xfrm>
        </p:spPr>
        <p:txBody>
          <a:bodyPr>
            <a:normAutofit/>
          </a:bodyPr>
          <a:lstStyle/>
          <a:p>
            <a:pPr algn="ctr"/>
            <a:r>
              <a:rPr lang="en-US" sz="5400" dirty="0"/>
              <a:t>Patch Management</a:t>
            </a:r>
          </a:p>
        </p:txBody>
      </p:sp>
      <p:sp>
        <p:nvSpPr>
          <p:cNvPr id="2" name="Content Placeholder 1"/>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a:xfrm>
            <a:off x="7753350" y="5600700"/>
            <a:ext cx="1428750" cy="342900"/>
          </a:xfrm>
          <a:prstGeom prst="rect">
            <a:avLst/>
          </a:prstGeom>
        </p:spPr>
        <p:txBody>
          <a:bodyPr/>
          <a:lstStyle/>
          <a:p>
            <a:fld id="{489264B3-337E-44E0-BC89-34B7688284F5}" type="slidenum">
              <a:rPr lang="en-US" smtClean="0"/>
              <a:pPr/>
              <a:t>96</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009" y="1817161"/>
            <a:ext cx="4953739" cy="438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86739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a:xfrm>
            <a:off x="2920169" y="857250"/>
            <a:ext cx="6172200" cy="857250"/>
          </a:xfrm>
        </p:spPr>
        <p:txBody>
          <a:bodyPr>
            <a:normAutofit/>
          </a:bodyPr>
          <a:lstStyle/>
          <a:p>
            <a:pPr algn="ctr"/>
            <a:r>
              <a:rPr lang="en-US" sz="5400" dirty="0"/>
              <a:t>Antivirus</a:t>
            </a:r>
          </a:p>
        </p:txBody>
      </p:sp>
      <p:pic>
        <p:nvPicPr>
          <p:cNvPr id="7" name="Picture 2"/>
          <p:cNvPicPr>
            <a:picLocks noGrp="1" noChangeAspect="1" noChangeArrowheads="1"/>
          </p:cNvPicPr>
          <p:nvPr>
            <p:ph idx="1"/>
          </p:nvPr>
        </p:nvPicPr>
        <p:blipFill>
          <a:blip r:embed="rId3" cstate="print"/>
          <a:srcRect/>
          <a:stretch>
            <a:fillRect/>
          </a:stretch>
        </p:blipFill>
        <p:spPr bwMode="auto">
          <a:xfrm>
            <a:off x="2729161" y="1602143"/>
            <a:ext cx="6554216" cy="4587952"/>
          </a:xfrm>
          <a:prstGeom prst="rect">
            <a:avLst/>
          </a:prstGeom>
          <a:noFill/>
          <a:ln w="9525">
            <a:noFill/>
            <a:miter lim="800000"/>
            <a:headEnd/>
            <a:tailEnd/>
          </a:ln>
        </p:spPr>
      </p:pic>
      <p:sp>
        <p:nvSpPr>
          <p:cNvPr id="6" name="Slide Number Placeholder 5"/>
          <p:cNvSpPr>
            <a:spLocks noGrp="1"/>
          </p:cNvSpPr>
          <p:nvPr>
            <p:ph type="sldNum" sz="quarter" idx="12"/>
          </p:nvPr>
        </p:nvSpPr>
        <p:spPr>
          <a:xfrm>
            <a:off x="7753350" y="5600700"/>
            <a:ext cx="1428750" cy="342900"/>
          </a:xfrm>
          <a:prstGeom prst="rect">
            <a:avLst/>
          </a:prstGeom>
        </p:spPr>
        <p:txBody>
          <a:bodyPr/>
          <a:lstStyle/>
          <a:p>
            <a:fld id="{489264B3-337E-44E0-BC89-34B7688284F5}" type="slidenum">
              <a:rPr lang="en-US" smtClean="0"/>
              <a:pPr/>
              <a:t>97</a:t>
            </a:fld>
            <a:endParaRPr lang="en-US" dirty="0"/>
          </a:p>
        </p:txBody>
      </p:sp>
    </p:spTree>
    <p:extLst>
      <p:ext uri="{BB962C8B-B14F-4D97-AF65-F5344CB8AC3E}">
        <p14:creationId xmlns:p14="http://schemas.microsoft.com/office/powerpoint/2010/main" val="3712400283"/>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normAutofit/>
          </a:bodyPr>
          <a:lstStyle/>
          <a:p>
            <a:pPr algn="ctr"/>
            <a:r>
              <a:rPr lang="en-US" sz="5400" dirty="0"/>
              <a:t>Antivirus</a:t>
            </a:r>
          </a:p>
        </p:txBody>
      </p:sp>
      <p:sp>
        <p:nvSpPr>
          <p:cNvPr id="657411" name="Rectangle 3"/>
          <p:cNvSpPr>
            <a:spLocks noGrp="1" noChangeArrowheads="1"/>
          </p:cNvSpPr>
          <p:nvPr>
            <p:ph idx="1"/>
          </p:nvPr>
        </p:nvSpPr>
        <p:spPr/>
        <p:txBody>
          <a:bodyPr/>
          <a:lstStyle/>
          <a:p>
            <a:r>
              <a:rPr lang="en-US" sz="3300" dirty="0">
                <a:hlinkClick r:id="rId3"/>
              </a:rPr>
              <a:t>Test antivirus settings </a:t>
            </a:r>
            <a:endParaRPr lang="en-US" sz="3300" dirty="0"/>
          </a:p>
          <a:p>
            <a:r>
              <a:rPr lang="en-US" sz="3300" dirty="0">
                <a:hlinkClick r:id="rId4"/>
              </a:rPr>
              <a:t>Disinfect</a:t>
            </a:r>
            <a:endParaRPr lang="en-US" sz="3300" dirty="0"/>
          </a:p>
          <a:p>
            <a:r>
              <a:rPr lang="en-US" sz="3300" dirty="0">
                <a:hlinkClick r:id="rId5"/>
              </a:rPr>
              <a:t>Malware scanner </a:t>
            </a:r>
            <a:endParaRPr lang="en-US" sz="3300" dirty="0"/>
          </a:p>
          <a:p>
            <a:r>
              <a:rPr lang="en-US" sz="3300" dirty="0">
                <a:hlinkClick r:id="rId6"/>
              </a:rPr>
              <a:t>Secunia Software Inspector</a:t>
            </a:r>
            <a:endParaRPr lang="en-US" sz="3300" dirty="0"/>
          </a:p>
          <a:p>
            <a:endParaRPr lang="en-US" sz="3300" dirty="0"/>
          </a:p>
        </p:txBody>
      </p:sp>
      <p:sp>
        <p:nvSpPr>
          <p:cNvPr id="3" name="Slide Number Placeholder 2"/>
          <p:cNvSpPr>
            <a:spLocks noGrp="1"/>
          </p:cNvSpPr>
          <p:nvPr>
            <p:ph type="sldNum" sz="quarter" idx="12"/>
          </p:nvPr>
        </p:nvSpPr>
        <p:spPr/>
        <p:txBody>
          <a:bodyPr/>
          <a:lstStyle/>
          <a:p>
            <a:fld id="{6B62410F-183D-4B33-A24F-710B6C962C9F}" type="slidenum">
              <a:rPr lang="en-US" smtClean="0"/>
              <a:t>98</a:t>
            </a:fld>
            <a:endParaRPr lang="en-US"/>
          </a:p>
        </p:txBody>
      </p:sp>
    </p:spTree>
    <p:extLst>
      <p:ext uri="{BB962C8B-B14F-4D97-AF65-F5344CB8AC3E}">
        <p14:creationId xmlns:p14="http://schemas.microsoft.com/office/powerpoint/2010/main" val="334367625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00" name="Rectangle 4"/>
          <p:cNvSpPr>
            <a:spLocks noGrp="1" noChangeArrowheads="1"/>
          </p:cNvSpPr>
          <p:nvPr>
            <p:ph type="title"/>
          </p:nvPr>
        </p:nvSpPr>
        <p:spPr/>
        <p:txBody>
          <a:bodyPr>
            <a:normAutofit/>
          </a:bodyPr>
          <a:lstStyle/>
          <a:p>
            <a:pPr algn="ctr"/>
            <a:r>
              <a:rPr lang="en-US" sz="4050" dirty="0">
                <a:solidFill>
                  <a:schemeClr val="tx2"/>
                </a:solidFill>
              </a:rPr>
              <a:t>Windows Action Center</a:t>
            </a:r>
          </a:p>
        </p:txBody>
      </p:sp>
      <p:pic>
        <p:nvPicPr>
          <p:cNvPr id="1284102" name="Picture 6" descr="WCS"/>
          <p:cNvPicPr>
            <a:picLocks noGrp="1" noChangeAspect="1" noChangeArrowheads="1"/>
          </p:cNvPicPr>
          <p:nvPr>
            <p:ph idx="1"/>
          </p:nvPr>
        </p:nvPicPr>
        <p:blipFill>
          <a:blip r:embed="rId2" cstate="print"/>
          <a:srcRect/>
          <a:stretch>
            <a:fillRect/>
          </a:stretch>
        </p:blipFill>
        <p:spPr>
          <a:xfrm>
            <a:off x="1910392" y="1690690"/>
            <a:ext cx="8366991" cy="4104277"/>
          </a:xfrm>
          <a:noFill/>
          <a:ln/>
        </p:spPr>
      </p:pic>
      <p:sp>
        <p:nvSpPr>
          <p:cNvPr id="3" name="Slide Number Placeholder 2"/>
          <p:cNvSpPr>
            <a:spLocks noGrp="1"/>
          </p:cNvSpPr>
          <p:nvPr>
            <p:ph type="sldNum" sz="quarter" idx="12"/>
          </p:nvPr>
        </p:nvSpPr>
        <p:spPr/>
        <p:txBody>
          <a:bodyPr/>
          <a:lstStyle/>
          <a:p>
            <a:fld id="{6B62410F-183D-4B33-A24F-710B6C962C9F}" type="slidenum">
              <a:rPr lang="en-US" smtClean="0"/>
              <a:t>99</a:t>
            </a:fld>
            <a:endParaRPr lang="en-US"/>
          </a:p>
        </p:txBody>
      </p:sp>
    </p:spTree>
    <p:extLst>
      <p:ext uri="{BB962C8B-B14F-4D97-AF65-F5344CB8AC3E}">
        <p14:creationId xmlns:p14="http://schemas.microsoft.com/office/powerpoint/2010/main" val="38988658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TotalTime>
  <Words>5008</Words>
  <Application>Microsoft Macintosh PowerPoint</Application>
  <PresentationFormat>Custom</PresentationFormat>
  <Paragraphs>734</Paragraphs>
  <Slides>127</Slides>
  <Notes>48</Notes>
  <HiddenSlides>0</HiddenSlides>
  <MMClips>0</MMClips>
  <ScaleCrop>false</ScaleCrop>
  <HeadingPairs>
    <vt:vector size="4" baseType="variant">
      <vt:variant>
        <vt:lpstr>Theme</vt:lpstr>
      </vt:variant>
      <vt:variant>
        <vt:i4>1</vt:i4>
      </vt:variant>
      <vt:variant>
        <vt:lpstr>Slide Titles</vt:lpstr>
      </vt:variant>
      <vt:variant>
        <vt:i4>127</vt:i4>
      </vt:variant>
    </vt:vector>
  </HeadingPairs>
  <TitlesOfParts>
    <vt:vector size="128" baseType="lpstr">
      <vt:lpstr>Office Theme</vt:lpstr>
      <vt:lpstr>Adding Practical Security to Your  Introduction to Computers Course (or CTI 120)</vt:lpstr>
      <vt:lpstr>You Are Here Because . . .</vt:lpstr>
      <vt:lpstr>Cut Right To The Chase</vt:lpstr>
      <vt:lpstr>Cut Right To The Chase</vt:lpstr>
      <vt:lpstr>Worst Data Breaches Last 15 Months</vt:lpstr>
      <vt:lpstr>PowerPoint Presentation</vt:lpstr>
      <vt:lpstr>PowerPoint Presentation</vt:lpstr>
      <vt:lpstr>Source</vt:lpstr>
      <vt:lpstr>Anthem Data Breach</vt:lpstr>
      <vt:lpstr>TurboTax</vt:lpstr>
      <vt:lpstr>PowerPoint Presentation</vt:lpstr>
      <vt:lpstr>Carbanak</vt:lpstr>
      <vt:lpstr>PowerPoint Presentation</vt:lpstr>
      <vt:lpstr>Sony Data Breach</vt:lpstr>
      <vt:lpstr>Antivirus Misses By Top 4 AV Vendors</vt:lpstr>
      <vt:lpstr>SMiShing</vt:lpstr>
      <vt:lpstr>PowerPoint Presentation</vt:lpstr>
      <vt:lpstr>PowerPoint Presentation</vt:lpstr>
      <vt:lpstr>Worldwide Smartphone Usage</vt:lpstr>
      <vt:lpstr>Internet of Things (IoT)</vt:lpstr>
      <vt:lpstr>Internet of Things (IoT)</vt:lpstr>
      <vt:lpstr>PowerPoint Presentation</vt:lpstr>
      <vt:lpstr>PowerPoint Presentation</vt:lpstr>
      <vt:lpstr>Your Privacy</vt:lpstr>
      <vt:lpstr>Crimes Americans Worry About Most</vt:lpstr>
      <vt:lpstr>Above Average</vt:lpstr>
      <vt:lpstr>Jan – Feb 2015</vt:lpstr>
      <vt:lpstr>Real Time Attack Trackers</vt:lpstr>
      <vt:lpstr>Cut Right To The Chase</vt:lpstr>
      <vt:lpstr>Users Are Still Confused</vt:lpstr>
      <vt:lpstr>Users Are Still Confused</vt:lpstr>
      <vt:lpstr>Users Are Still Confused</vt:lpstr>
      <vt:lpstr>Why Increase In Attacks</vt:lpstr>
      <vt:lpstr>User Confusion</vt:lpstr>
      <vt:lpstr>Think Of a Typical User</vt:lpstr>
      <vt:lpstr>User Misconceptions</vt:lpstr>
      <vt:lpstr>Cut Right To The Chase</vt:lpstr>
      <vt:lpstr>Students Want to Learn Security</vt:lpstr>
      <vt:lpstr>Students Want to Learn Security</vt:lpstr>
      <vt:lpstr>Anti-virus Software</vt:lpstr>
      <vt:lpstr>Using Firewall</vt:lpstr>
      <vt:lpstr>Securing Wireless</vt:lpstr>
      <vt:lpstr>Protecting From Phishing</vt:lpstr>
      <vt:lpstr>Using Spam Filters</vt:lpstr>
      <vt:lpstr>Students Want To Learn Security</vt:lpstr>
      <vt:lpstr>Cut Right To The Chase</vt:lpstr>
      <vt:lpstr>Security Education Today</vt:lpstr>
      <vt:lpstr>Calls for Vigilance</vt:lpstr>
      <vt:lpstr>Calls for Awareness Training (Gov’t)</vt:lpstr>
      <vt:lpstr>Calls for Awareness Training (Gov’t)</vt:lpstr>
      <vt:lpstr>Calls for Awareness Training</vt:lpstr>
      <vt:lpstr>Calls for Awareness Training (Researchers)</vt:lpstr>
      <vt:lpstr>Cut Right To The Chase</vt:lpstr>
      <vt:lpstr>Security Education Challenge</vt:lpstr>
      <vt:lpstr>Teacher Pushback</vt:lpstr>
      <vt:lpstr>‘I Don’t Have Time to Teach It’</vt:lpstr>
      <vt:lpstr>Experts Not Needed</vt:lpstr>
      <vt:lpstr>Cut Right To The Chase</vt:lpstr>
      <vt:lpstr>How To Teach Security</vt:lpstr>
      <vt:lpstr>Practical Security Topics</vt:lpstr>
      <vt:lpstr>How To Teach Security</vt:lpstr>
      <vt:lpstr>Which Is Better?</vt:lpstr>
      <vt:lpstr>Length Over Complexity</vt:lpstr>
      <vt:lpstr>Length Over Complexity</vt:lpstr>
      <vt:lpstr>Length Over Complexity</vt:lpstr>
      <vt:lpstr>Password Problems</vt:lpstr>
      <vt:lpstr>Weak Passwords</vt:lpstr>
      <vt:lpstr>Top 10 Passwords</vt:lpstr>
      <vt:lpstr>Top Password Lists</vt:lpstr>
      <vt:lpstr>Top 10 Passwords</vt:lpstr>
      <vt:lpstr>Useless User Tricks - 1</vt:lpstr>
      <vt:lpstr>Useless User Tricks - 2</vt:lpstr>
      <vt:lpstr>Useless User Tricks - 3</vt:lpstr>
      <vt:lpstr>Useless User Tricks - 3</vt:lpstr>
      <vt:lpstr>What Attackers Do</vt:lpstr>
      <vt:lpstr>Password Survey</vt:lpstr>
      <vt:lpstr>Password Principles</vt:lpstr>
      <vt:lpstr>Password Management Application</vt:lpstr>
      <vt:lpstr>My Password </vt:lpstr>
      <vt:lpstr>Password Management Application</vt:lpstr>
      <vt:lpstr>Password Management Application</vt:lpstr>
      <vt:lpstr>KeePass</vt:lpstr>
      <vt:lpstr>If You Rely On Memory Only</vt:lpstr>
      <vt:lpstr>Use Nonkeyboard Characters</vt:lpstr>
      <vt:lpstr>PowerPoint Presentation</vt:lpstr>
      <vt:lpstr>Phishing</vt:lpstr>
      <vt:lpstr>PowerPoint Presentation</vt:lpstr>
      <vt:lpstr>PowerPoint Presentation</vt:lpstr>
      <vt:lpstr>Embedded Hyperlink</vt:lpstr>
      <vt:lpstr>Embedded Hyperlink</vt:lpstr>
      <vt:lpstr>Good Advice, Bad Practice</vt:lpstr>
      <vt:lpstr>Phishing Tests</vt:lpstr>
      <vt:lpstr>PowerPoint Presentation</vt:lpstr>
      <vt:lpstr>Backups</vt:lpstr>
      <vt:lpstr>Check Firewall Settings</vt:lpstr>
      <vt:lpstr>Patch Management</vt:lpstr>
      <vt:lpstr>Antivirus</vt:lpstr>
      <vt:lpstr>Antivirus</vt:lpstr>
      <vt:lpstr>Windows Action Center</vt:lpstr>
      <vt:lpstr>User Account Control (UAC)</vt:lpstr>
      <vt:lpstr>User Account Control (UAC)</vt:lpstr>
      <vt:lpstr>User Account Control (UAC)</vt:lpstr>
      <vt:lpstr>Using Public Wi-Fi  </vt:lpstr>
      <vt:lpstr>Understand Certificates</vt:lpstr>
      <vt:lpstr>Understand Indicators</vt:lpstr>
      <vt:lpstr>Security Person’s Approach</vt:lpstr>
      <vt:lpstr>Security Person’s Approach</vt:lpstr>
      <vt:lpstr>Security Person’s Approach</vt:lpstr>
      <vt:lpstr>Asymmetric Cryptographic Algorithms</vt:lpstr>
      <vt:lpstr>Asymmetric (Public Key) Cryptography </vt:lpstr>
      <vt:lpstr>Asymmetric Cryptographic Algorithm Principles</vt:lpstr>
      <vt:lpstr>Duties of CA</vt:lpstr>
      <vt:lpstr>Beware of Imposters</vt:lpstr>
      <vt:lpstr>Using Public Wi-Fi  </vt:lpstr>
      <vt:lpstr>What About My Home Wireless?</vt:lpstr>
      <vt:lpstr>1. Lock Down Device </vt:lpstr>
      <vt:lpstr>2. Turn on WPA2 </vt:lpstr>
      <vt:lpstr>PowerPoint Presentation</vt:lpstr>
      <vt:lpstr>2. Turn on WPA2 </vt:lpstr>
      <vt:lpstr>Social Networking Attacks</vt:lpstr>
      <vt:lpstr>PowerPoint Presentation</vt:lpstr>
      <vt:lpstr>Social Network Defenses</vt:lpstr>
      <vt:lpstr>PowerPoint Presentation</vt:lpstr>
      <vt:lpstr>New Approaches</vt:lpstr>
      <vt:lpstr>Student Comments</vt:lpstr>
      <vt:lpstr>Security Awareness 4e</vt:lpstr>
      <vt:lpstr>Adding Practical Security to Your  Introduction to Computers Course (or CTI 120)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Practical Security to Your  Introduction to Computers Course</dc:title>
  <dc:creator>mark.ciampa@gmail.com</dc:creator>
  <cp:lastModifiedBy>Kendra</cp:lastModifiedBy>
  <cp:revision>16</cp:revision>
  <dcterms:created xsi:type="dcterms:W3CDTF">2015-03-29T18:19:42Z</dcterms:created>
  <dcterms:modified xsi:type="dcterms:W3CDTF">2015-04-06T14:09:43Z</dcterms:modified>
</cp:coreProperties>
</file>