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4" r:id="rId12"/>
    <p:sldId id="273" r:id="rId13"/>
    <p:sldId id="275" r:id="rId14"/>
    <p:sldId id="276" r:id="rId15"/>
    <p:sldId id="285" r:id="rId16"/>
    <p:sldId id="284" r:id="rId17"/>
    <p:sldId id="283" r:id="rId18"/>
    <p:sldId id="282" r:id="rId19"/>
    <p:sldId id="281" r:id="rId20"/>
    <p:sldId id="280" r:id="rId21"/>
    <p:sldId id="27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F1B53-CC63-4253-A66F-DFFBDE752FB5}" type="datetimeFigureOut">
              <a:rPr lang="en-US" smtClean="0"/>
              <a:t>7/11/2012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5A300-DA37-4B54-9E7D-CECA5213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802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F1B53-CC63-4253-A66F-DFFBDE752FB5}" type="datetimeFigureOut">
              <a:rPr lang="en-US" smtClean="0"/>
              <a:t>7/11/2012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5A300-DA37-4B54-9E7D-CECA5213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6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F1B53-CC63-4253-A66F-DFFBDE752FB5}" type="datetimeFigureOut">
              <a:rPr lang="en-US" smtClean="0"/>
              <a:t>7/11/2012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5A300-DA37-4B54-9E7D-CECA5213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476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F1B53-CC63-4253-A66F-DFFBDE752FB5}" type="datetimeFigureOut">
              <a:rPr lang="en-US" smtClean="0"/>
              <a:t>7/11/2012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5A300-DA37-4B54-9E7D-CECA5213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919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F1B53-CC63-4253-A66F-DFFBDE752FB5}" type="datetimeFigureOut">
              <a:rPr lang="en-US" smtClean="0"/>
              <a:t>7/11/2012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5A300-DA37-4B54-9E7D-CECA5213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227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F1B53-CC63-4253-A66F-DFFBDE752FB5}" type="datetimeFigureOut">
              <a:rPr lang="en-US" smtClean="0"/>
              <a:t>7/11/2012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5A300-DA37-4B54-9E7D-CECA5213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3059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F1B53-CC63-4253-A66F-DFFBDE752FB5}" type="datetimeFigureOut">
              <a:rPr lang="en-US" smtClean="0"/>
              <a:t>7/11/2012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5A300-DA37-4B54-9E7D-CECA5213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57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F1B53-CC63-4253-A66F-DFFBDE752FB5}" type="datetimeFigureOut">
              <a:rPr lang="en-US" smtClean="0"/>
              <a:t>7/11/2012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5A300-DA37-4B54-9E7D-CECA5213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533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F1B53-CC63-4253-A66F-DFFBDE752FB5}" type="datetimeFigureOut">
              <a:rPr lang="en-US" smtClean="0"/>
              <a:t>7/11/2012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5A300-DA37-4B54-9E7D-CECA5213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92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F1B53-CC63-4253-A66F-DFFBDE752FB5}" type="datetimeFigureOut">
              <a:rPr lang="en-US" smtClean="0"/>
              <a:t>7/11/2012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5A300-DA37-4B54-9E7D-CECA5213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736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F1B53-CC63-4253-A66F-DFFBDE752FB5}" type="datetimeFigureOut">
              <a:rPr lang="en-US" smtClean="0"/>
              <a:t>7/11/2012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B5A300-DA37-4B54-9E7D-CECA5213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797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F1B53-CC63-4253-A66F-DFFBDE752FB5}" type="datetimeFigureOut">
              <a:rPr lang="en-US" smtClean="0"/>
              <a:t>7/11/2012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B5A300-DA37-4B54-9E7D-CECA5213F8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09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://rdist.root.org/2009/10/06/why-rsa-encryption-padding-is-critical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ucatedguesswork.org/2011/09/security_impact_of_the_rizzodu.html" TargetMode="External"/><Relationship Id="rId2" Type="http://schemas.openxmlformats.org/officeDocument/2006/relationships/hyperlink" Target="http://www.esecurityplanet.com/browser-security/ssl-beast-exposes-security-risk-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crypto.stackexchange.com/questions/2060/why-do-we-use-encrypt-decrypt-encrypt-ede-in-3des-rather-than-encrypting-thre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en.wikipedia.org/wiki/RC4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en.wikipedia.org/wiki/Block_cipher_modes_of_operation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315200" cy="1470025"/>
          </a:xfrm>
        </p:spPr>
        <p:txBody>
          <a:bodyPr/>
          <a:lstStyle/>
          <a:p>
            <a:r>
              <a:rPr lang="en-US" b="1" dirty="0" smtClean="0"/>
              <a:t>DES ECB vs. CBC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990600" y="4114800"/>
            <a:ext cx="7239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A demonstration comparing the Cipher-Block Chaining (CBC) and Electronic Codebook (ECB) modes of DES encryption.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9947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err="1" smtClean="0"/>
              <a:t>CrypTools</a:t>
            </a:r>
            <a:r>
              <a:rPr lang="en-US" sz="3200" b="1" dirty="0" smtClean="0"/>
              <a:t> was used to encrypt these this image using different encryption methods.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4038600"/>
            <a:ext cx="2667000" cy="609600"/>
          </a:xfrm>
        </p:spPr>
        <p:txBody>
          <a:bodyPr/>
          <a:lstStyle/>
          <a:p>
            <a:pPr marL="0" indent="0">
              <a:buNone/>
            </a:pPr>
            <a:r>
              <a:rPr lang="en-US" b="1" dirty="0" smtClean="0"/>
              <a:t>Original Image</a:t>
            </a:r>
            <a:endParaRPr lang="en-US" dirty="0"/>
          </a:p>
        </p:txBody>
      </p:sp>
      <p:pic>
        <p:nvPicPr>
          <p:cNvPr id="9218" name="Picture 2" descr="http://samsclass.info/seminars/305-or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752600"/>
            <a:ext cx="4419600" cy="4905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1104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0372"/>
            <a:ext cx="8001000" cy="1143000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Encrypted with DES in ECB Mode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81200"/>
            <a:ext cx="3429000" cy="609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 smtClean="0"/>
              <a:t>As you can see, the image is not well obscured.  </a:t>
            </a:r>
          </a:p>
          <a:p>
            <a:pPr marL="0" indent="0">
              <a:buNone/>
            </a:pPr>
            <a:r>
              <a:rPr lang="en-US" b="1" dirty="0" smtClean="0"/>
              <a:t>You can still see the apple.</a:t>
            </a:r>
            <a:endParaRPr lang="en-US" dirty="0"/>
          </a:p>
        </p:txBody>
      </p:sp>
      <p:pic>
        <p:nvPicPr>
          <p:cNvPr id="10242" name="Picture 2" descr="http://samsclass.info/seminars/811-ECB-resul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233372"/>
            <a:ext cx="4572000" cy="5438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7369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1143000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Encrypted with DES in CBC Mode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09800"/>
            <a:ext cx="2667000" cy="609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 smtClean="0"/>
              <a:t>This is much better--there is no trace of the original image visible. </a:t>
            </a:r>
            <a:endParaRPr lang="en-US" dirty="0"/>
          </a:p>
        </p:txBody>
      </p:sp>
      <p:pic>
        <p:nvPicPr>
          <p:cNvPr id="11266" name="Picture 2" descr="http://samsclass.info/seminars/812-CBC-resul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219200"/>
            <a:ext cx="4648200" cy="5473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736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/>
              <a:t>Encrypted with 3DES in ECB Mode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124200"/>
            <a:ext cx="2895600" cy="609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/>
              <a:t>3DES uses more rounds of encryption, and two keys, to scramble the data more, but in ECB mode it still doesn't obscure the image.</a:t>
            </a:r>
            <a:endParaRPr lang="en-US" sz="2000" dirty="0"/>
          </a:p>
        </p:txBody>
      </p:sp>
      <p:pic>
        <p:nvPicPr>
          <p:cNvPr id="15362" name="Picture 2" descr="http://samsclass.info/seminars/813-3DES-ECB-Resul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316182"/>
            <a:ext cx="4762500" cy="528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4646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/>
              <a:t>Encrypted with 3DES in CBC Mode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209800"/>
            <a:ext cx="2667000" cy="609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/>
              <a:t>M</a:t>
            </a:r>
            <a:r>
              <a:rPr lang="en-US" b="1" dirty="0" smtClean="0"/>
              <a:t>uch better, no trace of the original image visible. </a:t>
            </a:r>
            <a:endParaRPr lang="en-US" dirty="0"/>
          </a:p>
        </p:txBody>
      </p:sp>
      <p:pic>
        <p:nvPicPr>
          <p:cNvPr id="25602" name="Picture 2" descr="http://samsclass.info/seminars/814-3DES-CBC-Resul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295399"/>
            <a:ext cx="4762500" cy="528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8912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/>
              <a:t>Encrypted with AES (key = 0)</a:t>
            </a:r>
            <a:endParaRPr lang="en-US" sz="3200" dirty="0"/>
          </a:p>
        </p:txBody>
      </p:sp>
      <p:pic>
        <p:nvPicPr>
          <p:cNvPr id="16386" name="Picture 2" descr="http://samsclass.info/seminars/815-A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345" y="1295400"/>
            <a:ext cx="4781550" cy="529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8912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/>
              <a:t>Encrypted with XOR (key = AA)</a:t>
            </a:r>
            <a:endParaRPr lang="en-US" sz="3200" dirty="0"/>
          </a:p>
        </p:txBody>
      </p:sp>
      <p:pic>
        <p:nvPicPr>
          <p:cNvPr id="17410" name="Picture 2" descr="http://samsclass.info/seminars/816-XOR-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371600"/>
            <a:ext cx="4762500" cy="528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8912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43800" cy="1143000"/>
          </a:xfrm>
        </p:spPr>
        <p:txBody>
          <a:bodyPr>
            <a:noAutofit/>
          </a:bodyPr>
          <a:lstStyle/>
          <a:p>
            <a:r>
              <a:rPr lang="en-US" sz="3200" b="1" dirty="0" smtClean="0"/>
              <a:t>Encrypted with XOR </a:t>
            </a:r>
            <a:br>
              <a:rPr lang="en-US" sz="3200" b="1" dirty="0" smtClean="0"/>
            </a:br>
            <a:r>
              <a:rPr lang="en-US" sz="3200" b="1" dirty="0" smtClean="0"/>
              <a:t>(key = 0123456789ABCDEF)</a:t>
            </a:r>
            <a:endParaRPr lang="en-US" sz="3200" dirty="0"/>
          </a:p>
        </p:txBody>
      </p:sp>
      <p:pic>
        <p:nvPicPr>
          <p:cNvPr id="18434" name="Picture 2" descr="http://samsclass.info/seminars/817-XOR-0-F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600200"/>
            <a:ext cx="4495800" cy="4990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8912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/>
              <a:t>Encrypted with RSA (key type RSA-512)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905000"/>
            <a:ext cx="2895600" cy="38862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I was surprised to see patterns here, but I found </a:t>
            </a:r>
            <a:r>
              <a:rPr lang="en-US" b="1" dirty="0" smtClean="0">
                <a:hlinkClick r:id="rId2"/>
              </a:rPr>
              <a:t>a comment</a:t>
            </a:r>
            <a:r>
              <a:rPr lang="en-US" b="1" dirty="0" smtClean="0"/>
              <a:t> saying it suffers from a problem similar to ECB, unless "padding" or "armoring" is used. </a:t>
            </a:r>
            <a:endParaRPr lang="en-US" dirty="0"/>
          </a:p>
        </p:txBody>
      </p:sp>
      <p:pic>
        <p:nvPicPr>
          <p:cNvPr id="19458" name="Picture 2" descr="http://samsclass.info/seminars/818-RSA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371600"/>
            <a:ext cx="4762500" cy="528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8912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/>
              <a:t>Encrypted with </a:t>
            </a:r>
            <a:r>
              <a:rPr lang="en-US" sz="3200" b="1" dirty="0" err="1" smtClean="0"/>
              <a:t>Twofish</a:t>
            </a:r>
            <a:r>
              <a:rPr lang="en-US" sz="3200" b="1" dirty="0" smtClean="0"/>
              <a:t> (key = 0)</a:t>
            </a:r>
            <a:endParaRPr lang="en-US" sz="3200" dirty="0"/>
          </a:p>
        </p:txBody>
      </p:sp>
      <p:pic>
        <p:nvPicPr>
          <p:cNvPr id="20482" name="Picture 2" descr="http://samsclass.info/seminars/819-Twofish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295400"/>
            <a:ext cx="4762500" cy="528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891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371600"/>
          </a:xfrm>
        </p:spPr>
        <p:txBody>
          <a:bodyPr>
            <a:normAutofit fontScale="90000"/>
          </a:bodyPr>
          <a:lstStyle/>
          <a:p>
            <a:r>
              <a:rPr lang="en-US" sz="2200" b="1" dirty="0" smtClean="0"/>
              <a:t>The plaintext contains repeated text. </a:t>
            </a:r>
            <a:br>
              <a:rPr lang="en-US" sz="2200" b="1" dirty="0" smtClean="0"/>
            </a:br>
            <a:r>
              <a:rPr lang="en-US" sz="2200" b="1" dirty="0" smtClean="0"/>
              <a:t>When encrypted in ECB mode, the </a:t>
            </a:r>
            <a:r>
              <a:rPr lang="en-US" sz="2200" b="1" dirty="0" err="1" smtClean="0"/>
              <a:t>ciphpertext</a:t>
            </a:r>
            <a:r>
              <a:rPr lang="en-US" sz="2200" b="1" dirty="0" smtClean="0"/>
              <a:t> shows repeated blocks, which is a flaw--some information about the plaintext has been preserved, which can be used to attack the cipher.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dirty="0"/>
          </a:p>
        </p:txBody>
      </p:sp>
      <p:pic>
        <p:nvPicPr>
          <p:cNvPr id="1026" name="Picture 2" descr="http://samsclass.info/seminars/11-DES-EC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007" y="2133600"/>
            <a:ext cx="7542879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70368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/>
              <a:t>Encrypted with MARS (key = 0)</a:t>
            </a:r>
            <a:endParaRPr lang="en-US" sz="3200" dirty="0"/>
          </a:p>
        </p:txBody>
      </p:sp>
      <p:pic>
        <p:nvPicPr>
          <p:cNvPr id="21508" name="Picture 4" descr="http://samsclass.info/seminars/822-MAR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295400"/>
            <a:ext cx="4762500" cy="528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8912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/>
              <a:t>Encrypted with RC6 (key = 0)</a:t>
            </a:r>
            <a:endParaRPr lang="en-US" sz="3200" dirty="0"/>
          </a:p>
        </p:txBody>
      </p:sp>
      <p:pic>
        <p:nvPicPr>
          <p:cNvPr id="22530" name="Picture 2" descr="http://samsclass.info/seminars/821-RC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371600"/>
            <a:ext cx="4762500" cy="528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3891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8052" y="533400"/>
            <a:ext cx="8229600" cy="1524000"/>
          </a:xfrm>
        </p:spPr>
        <p:txBody>
          <a:bodyPr>
            <a:normAutofit/>
          </a:bodyPr>
          <a:lstStyle/>
          <a:p>
            <a:r>
              <a:rPr lang="en-US" sz="2000" b="1" dirty="0" smtClean="0"/>
              <a:t>In CBC mode, the repeated plaintext does not lead to repeated </a:t>
            </a:r>
            <a:r>
              <a:rPr lang="en-US" sz="2000" b="1" dirty="0" err="1" smtClean="0"/>
              <a:t>ciphertext</a:t>
            </a:r>
            <a:r>
              <a:rPr lang="en-US" sz="2000" b="1" dirty="0" smtClean="0"/>
              <a:t>. </a:t>
            </a:r>
            <a:br>
              <a:rPr lang="en-US" sz="2000" b="1" dirty="0" smtClean="0"/>
            </a:br>
            <a:r>
              <a:rPr lang="en-US" sz="2000" b="1" dirty="0" smtClean="0"/>
              <a:t>Unfortunately, with carefully chosen plaintext this system can be broken with the </a:t>
            </a:r>
            <a:r>
              <a:rPr lang="en-US" sz="2000" b="1" dirty="0" smtClean="0">
                <a:hlinkClick r:id="rId2"/>
              </a:rPr>
              <a:t>BEAST</a:t>
            </a:r>
            <a:r>
              <a:rPr lang="en-US" sz="2000" b="1" dirty="0" smtClean="0"/>
              <a:t> </a:t>
            </a:r>
            <a:r>
              <a:rPr lang="en-US" sz="2000" b="1" dirty="0" smtClean="0">
                <a:hlinkClick r:id="rId3"/>
              </a:rPr>
              <a:t>attack</a:t>
            </a:r>
            <a:r>
              <a:rPr lang="en-US" sz="2000" b="1" dirty="0" smtClean="0"/>
              <a:t>.</a:t>
            </a:r>
            <a:endParaRPr lang="en-US" dirty="0"/>
          </a:p>
        </p:txBody>
      </p:sp>
      <p:pic>
        <p:nvPicPr>
          <p:cNvPr id="2050" name="Picture 2" descr="http://samsclass.info/seminars/12-DES-CBC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52" y="2362199"/>
            <a:ext cx="8077200" cy="4243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666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samsclass.info/seminars/13-A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505200"/>
            <a:ext cx="5648325" cy="3038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28600" y="457200"/>
            <a:ext cx="86868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3DES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The usual way 3DES is implemented is: 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  Encrypt 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with Key 1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  Run 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the decryption algorithm with Key 2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1400" dirty="0" smtClean="0">
                <a:latin typeface="Arial" pitchFamily="34" charset="0"/>
                <a:cs typeface="Arial" pitchFamily="34" charset="0"/>
              </a:rPr>
              <a:t>  Encrypt 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with Key 1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You could just encrypt three times, and that would work. But this implementation makes it easy to build a hardware device designed for 3DES which is also backwards-compatible with DES--just run it with K1=K2.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Ref: </a:t>
            </a:r>
            <a:r>
              <a:rPr lang="en-US" sz="1400" dirty="0">
                <a:latin typeface="Arial" pitchFamily="34" charset="0"/>
                <a:cs typeface="Arial" pitchFamily="34" charset="0"/>
                <a:hlinkClick r:id="rId3"/>
              </a:rPr>
              <a:t>Why do we use encrypt-decrypt-encrypt (EDE) in 3DES, rather than encrypting three times?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Here's </a:t>
            </a:r>
            <a:r>
              <a:rPr lang="en-US" sz="1400" dirty="0" err="1">
                <a:latin typeface="Arial" pitchFamily="34" charset="0"/>
                <a:cs typeface="Arial" pitchFamily="34" charset="0"/>
              </a:rPr>
              <a:t>CrypTool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 performing AES with a key of: </a:t>
            </a:r>
            <a:endParaRPr kumimoji="0" lang="en-US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8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cs typeface="Arial" pitchFamily="34" charset="0"/>
              </a:rPr>
              <a:t>AB CD 00 00 00 00 00 00 00 00 00 00 00 00 00 00</a:t>
            </a: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Notice that patterns in the input do not lead to obvious patterns in the output: </a:t>
            </a:r>
            <a:endParaRPr lang="en-US" sz="1400" dirty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latin typeface="Arial" pitchFamily="34" charset="0"/>
                <a:cs typeface="Arial" pitchFamily="34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65921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334" y="457200"/>
            <a:ext cx="8229600" cy="1630362"/>
          </a:xfrm>
        </p:spPr>
        <p:txBody>
          <a:bodyPr>
            <a:normAutofit/>
          </a:bodyPr>
          <a:lstStyle/>
          <a:p>
            <a:r>
              <a:rPr lang="en-US" b="1" dirty="0" smtClean="0"/>
              <a:t>RC4 with </a:t>
            </a:r>
            <a:r>
              <a:rPr lang="en-US" b="1" dirty="0" err="1" smtClean="0"/>
              <a:t>CrypTools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sz="2200" b="1" dirty="0" smtClean="0"/>
              <a:t>RC4 is a symmetric algorithm with key sizes from </a:t>
            </a:r>
            <a:r>
              <a:rPr lang="en-US" sz="2200" b="1" dirty="0" smtClean="0">
                <a:hlinkClick r:id="rId2"/>
              </a:rPr>
              <a:t>1 to 256 bytes (8 to 4096 bits)</a:t>
            </a:r>
            <a:r>
              <a:rPr lang="en-US" sz="2200" b="1" dirty="0" smtClean="0"/>
              <a:t>. Here's </a:t>
            </a:r>
            <a:r>
              <a:rPr lang="en-US" sz="2200" b="1" dirty="0" err="1" smtClean="0"/>
              <a:t>Cryptool</a:t>
            </a:r>
            <a:r>
              <a:rPr lang="en-US" sz="2200" b="1" dirty="0" smtClean="0"/>
              <a:t> encrypting with a 8-bit key of AA: </a:t>
            </a:r>
            <a:endParaRPr lang="en-US" sz="2200" dirty="0"/>
          </a:p>
        </p:txBody>
      </p:sp>
      <p:pic>
        <p:nvPicPr>
          <p:cNvPr id="4098" name="Picture 2" descr="http://samsclass.info/seminars/14-RC4-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873" y="2819400"/>
            <a:ext cx="8030061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9743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649" y="533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err="1" smtClean="0"/>
              <a:t>CrypTool</a:t>
            </a:r>
            <a:r>
              <a:rPr lang="en-US" b="1" dirty="0" smtClean="0"/>
              <a:t> Cracking RC4 with a brute force attack.</a:t>
            </a:r>
            <a:endParaRPr lang="en-US" dirty="0"/>
          </a:p>
        </p:txBody>
      </p:sp>
      <p:pic>
        <p:nvPicPr>
          <p:cNvPr id="5122" name="Picture 2" descr="http://samsclass.info/seminars/301-RC4cra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224" y="2514600"/>
            <a:ext cx="8462451" cy="4047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4629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143000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Here are the results: </a:t>
            </a:r>
            <a:br>
              <a:rPr lang="en-US" sz="3600" b="1" dirty="0" smtClean="0"/>
            </a:br>
            <a:r>
              <a:rPr lang="en-US" sz="3600" b="1" dirty="0" smtClean="0"/>
              <a:t>the low-entropy result is the correct plaintext. </a:t>
            </a:r>
            <a:endParaRPr lang="en-US" sz="3600" dirty="0"/>
          </a:p>
        </p:txBody>
      </p:sp>
      <p:pic>
        <p:nvPicPr>
          <p:cNvPr id="6146" name="Picture 2" descr="http://samsclass.info/seminars/302-RC4-cra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76400"/>
            <a:ext cx="8094888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622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PGP Encryption</a:t>
            </a:r>
            <a:br>
              <a:rPr lang="en-US" b="1" dirty="0" smtClean="0"/>
            </a:br>
            <a:r>
              <a:rPr lang="en-US" sz="2200" b="1" dirty="0" smtClean="0"/>
              <a:t>We are using PGP v. 8.0.3 (the last freeware version) on Windows XP because it won't run on Win 7. This "Secure Viewer" sounds interesting, using a special font to avoid radio emissions from a CRT monitor leaking your key. But when I tried it, it did not work. </a:t>
            </a:r>
            <a:br>
              <a:rPr lang="en-US" sz="2200" b="1" dirty="0" smtClean="0"/>
            </a:br>
            <a:endParaRPr lang="en-US" dirty="0"/>
          </a:p>
        </p:txBody>
      </p:sp>
      <p:pic>
        <p:nvPicPr>
          <p:cNvPr id="7170" name="Picture 2" descr="http://samsclass.info/seminars/303-Tempes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133600"/>
            <a:ext cx="6075813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80092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ECB Mode Demo</a:t>
            </a:r>
            <a:br>
              <a:rPr lang="en-US" b="1" dirty="0" smtClean="0"/>
            </a:br>
            <a:r>
              <a:rPr lang="en-US" sz="2200" b="1" dirty="0" smtClean="0"/>
              <a:t>Here's a demo from </a:t>
            </a:r>
            <a:r>
              <a:rPr lang="en-US" sz="2200" b="1" dirty="0" smtClean="0">
                <a:hlinkClick r:id="rId2"/>
              </a:rPr>
              <a:t>Wikipedia</a:t>
            </a:r>
            <a:r>
              <a:rPr lang="en-US" sz="2200" b="1" dirty="0" smtClean="0"/>
              <a:t> that shows why ECB mode is evil--images don't even become scrambled enough to render the image unrecognizable</a:t>
            </a:r>
            <a:r>
              <a:rPr lang="en-US" b="1" dirty="0" smtClean="0"/>
              <a:t>. </a:t>
            </a:r>
            <a:endParaRPr lang="en-US" dirty="0"/>
          </a:p>
        </p:txBody>
      </p:sp>
      <p:pic>
        <p:nvPicPr>
          <p:cNvPr id="8194" name="Picture 2" descr="http://samsclass.info/seminars/304-ECB-Image_Dem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81200"/>
            <a:ext cx="8298873" cy="458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3534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390</Words>
  <Application>Microsoft Office PowerPoint</Application>
  <PresentationFormat>On-screen Show (4:3)</PresentationFormat>
  <Paragraphs>38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DES ECB vs. CBC</vt:lpstr>
      <vt:lpstr>The plaintext contains repeated text.  When encrypted in ECB mode, the ciphpertext shows repeated blocks, which is a flaw--some information about the plaintext has been preserved, which can be used to attack the cipher. </vt:lpstr>
      <vt:lpstr>In CBC mode, the repeated plaintext does not lead to repeated ciphertext.  Unfortunately, with carefully chosen plaintext this system can be broken with the BEAST attack.</vt:lpstr>
      <vt:lpstr>PowerPoint Presentation</vt:lpstr>
      <vt:lpstr>RC4 with CrypTools RC4 is a symmetric algorithm with key sizes from 1 to 256 bytes (8 to 4096 bits). Here's Cryptool encrypting with a 8-bit key of AA: </vt:lpstr>
      <vt:lpstr>CrypTool Cracking RC4 with a brute force attack.</vt:lpstr>
      <vt:lpstr>Here are the results:  the low-entropy result is the correct plaintext. </vt:lpstr>
      <vt:lpstr>PGP Encryption We are using PGP v. 8.0.3 (the last freeware version) on Windows XP because it won't run on Win 7. This "Secure Viewer" sounds interesting, using a special font to avoid radio emissions from a CRT monitor leaking your key. But when I tried it, it did not work.  </vt:lpstr>
      <vt:lpstr>ECB Mode Demo Here's a demo from Wikipedia that shows why ECB mode is evil--images don't even become scrambled enough to render the image unrecognizable. </vt:lpstr>
      <vt:lpstr>CrypTools was used to encrypt these this image using different encryption methods.</vt:lpstr>
      <vt:lpstr>Encrypted with DES in ECB Mode</vt:lpstr>
      <vt:lpstr>Encrypted with DES in CBC Mode</vt:lpstr>
      <vt:lpstr>Encrypted with 3DES in ECB Mode</vt:lpstr>
      <vt:lpstr>Encrypted with 3DES in CBC Mode</vt:lpstr>
      <vt:lpstr>Encrypted with AES (key = 0)</vt:lpstr>
      <vt:lpstr>Encrypted with XOR (key = AA)</vt:lpstr>
      <vt:lpstr>Encrypted with XOR  (key = 0123456789ABCDEF)</vt:lpstr>
      <vt:lpstr>Encrypted with RSA (key type RSA-512)</vt:lpstr>
      <vt:lpstr>Encrypted with Twofish (key = 0)</vt:lpstr>
      <vt:lpstr>Encrypted with MARS (key = 0)</vt:lpstr>
      <vt:lpstr>Encrypted with RC6 (key = 0)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 ECB vs. CBC</dc:title>
  <dc:creator>Doug</dc:creator>
  <cp:lastModifiedBy>Doug</cp:lastModifiedBy>
  <cp:revision>7</cp:revision>
  <dcterms:created xsi:type="dcterms:W3CDTF">2012-07-11T22:44:04Z</dcterms:created>
  <dcterms:modified xsi:type="dcterms:W3CDTF">2012-07-12T00:18:49Z</dcterms:modified>
</cp:coreProperties>
</file>