
<file path=[Content_Types].xml><?xml version="1.0" encoding="utf-8"?>
<Types xmlns="http://schemas.openxmlformats.org/package/2006/content-types">
  <Default Extension="bin" ContentType="application/vnd.openxmlformats-officedocument.presentationml.printerSettings"/>
  <Override PartName="/ppt/diagrams/drawing1.xml" ContentType="application/vnd.ms-office.drawingml.diagramDrawing+xml"/>
  <Override PartName="/ppt/slides/slide14.xml" ContentType="application/vnd.openxmlformats-officedocument.presentationml.slide+xml"/>
  <Override PartName="/ppt/slideMasters/slideMaster2.xml" ContentType="application/vnd.openxmlformats-officedocument.presentationml.slideMaster+xml"/>
  <Default Extension="rels" ContentType="application/vnd.openxmlformats-package.relationships+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Layouts/slideLayout16.xml" ContentType="application/vnd.openxmlformats-officedocument.presentationml.slideLayout+xml"/>
  <Override PartName="/ppt/slides/slide28.xml" ContentType="application/vnd.openxmlformats-officedocument.presentationml.slide+xml"/>
  <Override PartName="/customXml/itemProps1.xml" ContentType="application/vnd.openxmlformats-officedocument.customXmlProperties+xml"/>
  <Override PartName="/ppt/slides/slide21.xml" ContentType="application/vnd.openxmlformats-officedocument.presentationml.slide+xml"/>
  <Override PartName="/ppt/slideLayouts/slideLayout25.xml" ContentType="application/vnd.openxmlformats-officedocument.presentationml.slideLayout+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diagrams/quickStyle1.xml" ContentType="application/vnd.openxmlformats-officedocument.drawingml.diagramStyl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48" r:id="rId2"/>
    <p:sldMasterId id="2147483660" r:id="rId3"/>
  </p:sldMasterIdLst>
  <p:notesMasterIdLst>
    <p:notesMasterId r:id="rId43"/>
  </p:notesMasterIdLst>
  <p:handoutMasterIdLst>
    <p:handoutMasterId r:id="rId44"/>
  </p:handoutMasterIdLst>
  <p:sldIdLst>
    <p:sldId id="256" r:id="rId4"/>
    <p:sldId id="265" r:id="rId5"/>
    <p:sldId id="266" r:id="rId6"/>
    <p:sldId id="267" r:id="rId7"/>
    <p:sldId id="309" r:id="rId8"/>
    <p:sldId id="277" r:id="rId9"/>
    <p:sldId id="301" r:id="rId10"/>
    <p:sldId id="302" r:id="rId11"/>
    <p:sldId id="304" r:id="rId12"/>
    <p:sldId id="305" r:id="rId13"/>
    <p:sldId id="303" r:id="rId14"/>
    <p:sldId id="306" r:id="rId15"/>
    <p:sldId id="270" r:id="rId16"/>
    <p:sldId id="276" r:id="rId17"/>
    <p:sldId id="278" r:id="rId18"/>
    <p:sldId id="279" r:id="rId19"/>
    <p:sldId id="280" r:id="rId20"/>
    <p:sldId id="282" r:id="rId21"/>
    <p:sldId id="283" r:id="rId22"/>
    <p:sldId id="284" r:id="rId23"/>
    <p:sldId id="286" r:id="rId24"/>
    <p:sldId id="287" r:id="rId25"/>
    <p:sldId id="285" r:id="rId26"/>
    <p:sldId id="288" r:id="rId27"/>
    <p:sldId id="289" r:id="rId28"/>
    <p:sldId id="290" r:id="rId29"/>
    <p:sldId id="291" r:id="rId30"/>
    <p:sldId id="295" r:id="rId31"/>
    <p:sldId id="292" r:id="rId32"/>
    <p:sldId id="293" r:id="rId33"/>
    <p:sldId id="294" r:id="rId34"/>
    <p:sldId id="296" r:id="rId35"/>
    <p:sldId id="307" r:id="rId36"/>
    <p:sldId id="308" r:id="rId37"/>
    <p:sldId id="297" r:id="rId38"/>
    <p:sldId id="310" r:id="rId39"/>
    <p:sldId id="311" r:id="rId40"/>
    <p:sldId id="300"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4995" autoAdjust="0"/>
    <p:restoredTop sz="94660"/>
  </p:normalViewPr>
  <p:slideViewPr>
    <p:cSldViewPr>
      <p:cViewPr varScale="1">
        <p:scale>
          <a:sx n="143" d="100"/>
          <a:sy n="143" d="100"/>
        </p:scale>
        <p:origin x="-128" y="-240"/>
      </p:cViewPr>
      <p:guideLst>
        <p:guide orient="horz" pos="2160"/>
        <p:guide pos="3840"/>
      </p:guideLst>
    </p:cSldViewPr>
  </p:slideViewPr>
  <p:notesTextViewPr>
    <p:cViewPr>
      <p:scale>
        <a:sx n="1" d="1"/>
        <a:sy n="1" d="1"/>
      </p:scale>
      <p:origin x="0" y="0"/>
    </p:cViewPr>
  </p:notesTextViewPr>
  <p:sorterViewPr>
    <p:cViewPr>
      <p:scale>
        <a:sx n="100" d="100"/>
        <a:sy n="100" d="100"/>
      </p:scale>
      <p:origin x="0" y="-4752"/>
    </p:cViewPr>
  </p:sorterViewPr>
  <p:notesViewPr>
    <p:cSldViewPr showGuides="1">
      <p:cViewPr varScale="1">
        <p:scale>
          <a:sx n="63" d="100"/>
          <a:sy n="63" d="100"/>
        </p:scale>
        <p:origin x="2838" y="108"/>
      </p:cViewPr>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FFAD5-8247-4D07-B40E-4922A43118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4773779-0B65-45FC-BED4-7907C7C92745}">
      <dgm:prSet phldrT="[Text]"/>
      <dgm:spPr/>
      <dgm:t>
        <a:bodyPr/>
        <a:lstStyle/>
        <a:p>
          <a:r>
            <a:rPr lang="en-US" dirty="0"/>
            <a:t>Explore a Mock Crime Scene</a:t>
          </a:r>
        </a:p>
      </dgm:t>
    </dgm:pt>
    <dgm:pt modelId="{CFFACE47-5A80-49B0-B496-75650F6531D4}" type="parTrans" cxnId="{94426A09-68C9-4DB8-A4A3-3D48F41DB8EC}">
      <dgm:prSet/>
      <dgm:spPr/>
      <dgm:t>
        <a:bodyPr/>
        <a:lstStyle/>
        <a:p>
          <a:endParaRPr lang="en-US"/>
        </a:p>
      </dgm:t>
    </dgm:pt>
    <dgm:pt modelId="{ED9D5811-CF89-4025-AF1F-E5C0ECD7F70A}" type="sibTrans" cxnId="{94426A09-68C9-4DB8-A4A3-3D48F41DB8EC}">
      <dgm:prSet/>
      <dgm:spPr/>
      <dgm:t>
        <a:bodyPr/>
        <a:lstStyle/>
        <a:p>
          <a:endParaRPr lang="en-US"/>
        </a:p>
      </dgm:t>
    </dgm:pt>
    <dgm:pt modelId="{449B3C64-5E93-42EF-8D05-89AA00A43826}">
      <dgm:prSet phldrT="[Text]"/>
      <dgm:spPr/>
      <dgm:t>
        <a:bodyPr/>
        <a:lstStyle/>
        <a:p>
          <a:r>
            <a:rPr lang="en-US" dirty="0"/>
            <a:t>Gather Evidence</a:t>
          </a:r>
        </a:p>
      </dgm:t>
    </dgm:pt>
    <dgm:pt modelId="{73028AE1-D18F-4962-9AB0-35EE78350D33}" type="parTrans" cxnId="{22F7660F-9BAD-4F38-A7FB-92DC6C74F960}">
      <dgm:prSet/>
      <dgm:spPr/>
      <dgm:t>
        <a:bodyPr/>
        <a:lstStyle/>
        <a:p>
          <a:endParaRPr lang="en-US"/>
        </a:p>
      </dgm:t>
    </dgm:pt>
    <dgm:pt modelId="{240E5589-DEDB-4C09-99AD-E9294AC5AC2A}" type="sibTrans" cxnId="{22F7660F-9BAD-4F38-A7FB-92DC6C74F960}">
      <dgm:prSet/>
      <dgm:spPr/>
      <dgm:t>
        <a:bodyPr/>
        <a:lstStyle/>
        <a:p>
          <a:endParaRPr lang="en-US"/>
        </a:p>
      </dgm:t>
    </dgm:pt>
    <dgm:pt modelId="{C6FC54F7-886C-4374-BB2C-D9AC4F4309F3}">
      <dgm:prSet phldrT="[Text]"/>
      <dgm:spPr/>
      <dgm:t>
        <a:bodyPr/>
        <a:lstStyle/>
        <a:p>
          <a:r>
            <a:rPr lang="en-US" dirty="0"/>
            <a:t>Chain of Custody Form</a:t>
          </a:r>
        </a:p>
      </dgm:t>
    </dgm:pt>
    <dgm:pt modelId="{7A396C3B-A69B-4480-8344-1AE10D77D659}" type="parTrans" cxnId="{64354C75-E0D1-4053-9163-775BC0867ADC}">
      <dgm:prSet/>
      <dgm:spPr/>
      <dgm:t>
        <a:bodyPr/>
        <a:lstStyle/>
        <a:p>
          <a:endParaRPr lang="en-US"/>
        </a:p>
      </dgm:t>
    </dgm:pt>
    <dgm:pt modelId="{414B36A3-5060-425C-A84B-93BCCACBAF8C}" type="sibTrans" cxnId="{64354C75-E0D1-4053-9163-775BC0867ADC}">
      <dgm:prSet/>
      <dgm:spPr/>
      <dgm:t>
        <a:bodyPr/>
        <a:lstStyle/>
        <a:p>
          <a:endParaRPr lang="en-US"/>
        </a:p>
      </dgm:t>
    </dgm:pt>
    <dgm:pt modelId="{FE7F5D72-B213-4F48-9787-92CD742438DA}">
      <dgm:prSet phldrT="[Text]"/>
      <dgm:spPr/>
      <dgm:t>
        <a:bodyPr/>
        <a:lstStyle/>
        <a:p>
          <a:r>
            <a:rPr lang="en-US" dirty="0"/>
            <a:t> Acquire Evidence</a:t>
          </a:r>
        </a:p>
      </dgm:t>
    </dgm:pt>
    <dgm:pt modelId="{0C5FAE20-DF18-453C-A8AB-99461527A636}" type="parTrans" cxnId="{BA4C23AA-C9F3-4FB1-BDC8-37963CA041FF}">
      <dgm:prSet/>
      <dgm:spPr/>
      <dgm:t>
        <a:bodyPr/>
        <a:lstStyle/>
        <a:p>
          <a:endParaRPr lang="en-US"/>
        </a:p>
      </dgm:t>
    </dgm:pt>
    <dgm:pt modelId="{894E5675-44E6-4D7E-A420-3061CE7C1EF8}" type="sibTrans" cxnId="{BA4C23AA-C9F3-4FB1-BDC8-37963CA041FF}">
      <dgm:prSet/>
      <dgm:spPr/>
      <dgm:t>
        <a:bodyPr/>
        <a:lstStyle/>
        <a:p>
          <a:endParaRPr lang="en-US"/>
        </a:p>
      </dgm:t>
    </dgm:pt>
    <dgm:pt modelId="{8D74C35D-F924-4435-8E97-29A9BAB1E5B6}" type="pres">
      <dgm:prSet presAssocID="{D74FFAD5-8247-4D07-B40E-4922A43118DB}" presName="linear" presStyleCnt="0">
        <dgm:presLayoutVars>
          <dgm:dir/>
          <dgm:animLvl val="lvl"/>
          <dgm:resizeHandles val="exact"/>
        </dgm:presLayoutVars>
      </dgm:prSet>
      <dgm:spPr/>
      <dgm:t>
        <a:bodyPr/>
        <a:lstStyle/>
        <a:p>
          <a:endParaRPr lang="en-US"/>
        </a:p>
      </dgm:t>
    </dgm:pt>
    <dgm:pt modelId="{390A7DAB-7E57-4B78-9AEE-12A21267580C}" type="pres">
      <dgm:prSet presAssocID="{44773779-0B65-45FC-BED4-7907C7C92745}" presName="parentLin" presStyleCnt="0"/>
      <dgm:spPr/>
    </dgm:pt>
    <dgm:pt modelId="{C7833D30-BA59-4C68-9014-E0AF87C8FB60}" type="pres">
      <dgm:prSet presAssocID="{44773779-0B65-45FC-BED4-7907C7C92745}" presName="parentLeftMargin" presStyleLbl="node1" presStyleIdx="0" presStyleCnt="4"/>
      <dgm:spPr/>
      <dgm:t>
        <a:bodyPr/>
        <a:lstStyle/>
        <a:p>
          <a:endParaRPr lang="en-US"/>
        </a:p>
      </dgm:t>
    </dgm:pt>
    <dgm:pt modelId="{B8AC35DE-EA0C-4604-AA4B-3B76DF28C16D}" type="pres">
      <dgm:prSet presAssocID="{44773779-0B65-45FC-BED4-7907C7C92745}" presName="parentText" presStyleLbl="node1" presStyleIdx="0" presStyleCnt="4" custAng="10800000" custFlipVert="1" custScaleY="40072">
        <dgm:presLayoutVars>
          <dgm:chMax val="0"/>
          <dgm:bulletEnabled val="1"/>
        </dgm:presLayoutVars>
      </dgm:prSet>
      <dgm:spPr/>
      <dgm:t>
        <a:bodyPr/>
        <a:lstStyle/>
        <a:p>
          <a:endParaRPr lang="en-US"/>
        </a:p>
      </dgm:t>
    </dgm:pt>
    <dgm:pt modelId="{FEE45056-ECCA-4073-80F5-B423DFE1DD24}" type="pres">
      <dgm:prSet presAssocID="{44773779-0B65-45FC-BED4-7907C7C92745}" presName="negativeSpace" presStyleCnt="0"/>
      <dgm:spPr/>
    </dgm:pt>
    <dgm:pt modelId="{2CF505C5-7D70-4C1F-892B-59EA6E7BE183}" type="pres">
      <dgm:prSet presAssocID="{44773779-0B65-45FC-BED4-7907C7C92745}" presName="childText" presStyleLbl="conFgAcc1" presStyleIdx="0" presStyleCnt="4">
        <dgm:presLayoutVars>
          <dgm:bulletEnabled val="1"/>
        </dgm:presLayoutVars>
      </dgm:prSet>
      <dgm:spPr/>
    </dgm:pt>
    <dgm:pt modelId="{0D09F3AF-922D-44FE-9EDD-3FAFB12AB1CA}" type="pres">
      <dgm:prSet presAssocID="{ED9D5811-CF89-4025-AF1F-E5C0ECD7F70A}" presName="spaceBetweenRectangles" presStyleCnt="0"/>
      <dgm:spPr/>
    </dgm:pt>
    <dgm:pt modelId="{B1B3365D-32D9-4654-B14A-891D25FEDFAC}" type="pres">
      <dgm:prSet presAssocID="{449B3C64-5E93-42EF-8D05-89AA00A43826}" presName="parentLin" presStyleCnt="0"/>
      <dgm:spPr/>
    </dgm:pt>
    <dgm:pt modelId="{ECBD1386-8A60-42D3-999A-56B379D76871}" type="pres">
      <dgm:prSet presAssocID="{449B3C64-5E93-42EF-8D05-89AA00A43826}" presName="parentLeftMargin" presStyleLbl="node1" presStyleIdx="0" presStyleCnt="4"/>
      <dgm:spPr/>
      <dgm:t>
        <a:bodyPr/>
        <a:lstStyle/>
        <a:p>
          <a:endParaRPr lang="en-US"/>
        </a:p>
      </dgm:t>
    </dgm:pt>
    <dgm:pt modelId="{040B05F0-F98C-4912-A125-7E25F6B3760A}" type="pres">
      <dgm:prSet presAssocID="{449B3C64-5E93-42EF-8D05-89AA00A43826}" presName="parentText" presStyleLbl="node1" presStyleIdx="1" presStyleCnt="4" custScaleY="39161">
        <dgm:presLayoutVars>
          <dgm:chMax val="0"/>
          <dgm:bulletEnabled val="1"/>
        </dgm:presLayoutVars>
      </dgm:prSet>
      <dgm:spPr/>
      <dgm:t>
        <a:bodyPr/>
        <a:lstStyle/>
        <a:p>
          <a:endParaRPr lang="en-US"/>
        </a:p>
      </dgm:t>
    </dgm:pt>
    <dgm:pt modelId="{8845BB3F-F250-4590-953A-D6D0F29CFC4C}" type="pres">
      <dgm:prSet presAssocID="{449B3C64-5E93-42EF-8D05-89AA00A43826}" presName="negativeSpace" presStyleCnt="0"/>
      <dgm:spPr/>
    </dgm:pt>
    <dgm:pt modelId="{1B756C5C-B2EB-4C64-9342-1104BA425F0D}" type="pres">
      <dgm:prSet presAssocID="{449B3C64-5E93-42EF-8D05-89AA00A43826}" presName="childText" presStyleLbl="conFgAcc1" presStyleIdx="1" presStyleCnt="4">
        <dgm:presLayoutVars>
          <dgm:bulletEnabled val="1"/>
        </dgm:presLayoutVars>
      </dgm:prSet>
      <dgm:spPr/>
    </dgm:pt>
    <dgm:pt modelId="{906E6816-14B3-4D0C-8374-F6CF9B642303}" type="pres">
      <dgm:prSet presAssocID="{240E5589-DEDB-4C09-99AD-E9294AC5AC2A}" presName="spaceBetweenRectangles" presStyleCnt="0"/>
      <dgm:spPr/>
    </dgm:pt>
    <dgm:pt modelId="{6B1B924E-B313-40BD-84D6-63B53069EC0C}" type="pres">
      <dgm:prSet presAssocID="{C6FC54F7-886C-4374-BB2C-D9AC4F4309F3}" presName="parentLin" presStyleCnt="0"/>
      <dgm:spPr/>
    </dgm:pt>
    <dgm:pt modelId="{F7D64A90-48D4-44EA-BB47-C4EDA60CF2A3}" type="pres">
      <dgm:prSet presAssocID="{C6FC54F7-886C-4374-BB2C-D9AC4F4309F3}" presName="parentLeftMargin" presStyleLbl="node1" presStyleIdx="1" presStyleCnt="4"/>
      <dgm:spPr/>
      <dgm:t>
        <a:bodyPr/>
        <a:lstStyle/>
        <a:p>
          <a:endParaRPr lang="en-US"/>
        </a:p>
      </dgm:t>
    </dgm:pt>
    <dgm:pt modelId="{FE34C276-D683-4975-80B8-3045349BE98C}" type="pres">
      <dgm:prSet presAssocID="{C6FC54F7-886C-4374-BB2C-D9AC4F4309F3}" presName="parentText" presStyleLbl="node1" presStyleIdx="2" presStyleCnt="4" custScaleY="42991">
        <dgm:presLayoutVars>
          <dgm:chMax val="0"/>
          <dgm:bulletEnabled val="1"/>
        </dgm:presLayoutVars>
      </dgm:prSet>
      <dgm:spPr/>
      <dgm:t>
        <a:bodyPr/>
        <a:lstStyle/>
        <a:p>
          <a:endParaRPr lang="en-US"/>
        </a:p>
      </dgm:t>
    </dgm:pt>
    <dgm:pt modelId="{77F28986-474E-4B62-9E4E-D34B76458919}" type="pres">
      <dgm:prSet presAssocID="{C6FC54F7-886C-4374-BB2C-D9AC4F4309F3}" presName="negativeSpace" presStyleCnt="0"/>
      <dgm:spPr/>
    </dgm:pt>
    <dgm:pt modelId="{1B9BF637-A841-407D-9F2B-2D63A3BCA62C}" type="pres">
      <dgm:prSet presAssocID="{C6FC54F7-886C-4374-BB2C-D9AC4F4309F3}" presName="childText" presStyleLbl="conFgAcc1" presStyleIdx="2" presStyleCnt="4">
        <dgm:presLayoutVars>
          <dgm:bulletEnabled val="1"/>
        </dgm:presLayoutVars>
      </dgm:prSet>
      <dgm:spPr/>
    </dgm:pt>
    <dgm:pt modelId="{AD14F030-8651-490B-9618-992AD3E9F48C}" type="pres">
      <dgm:prSet presAssocID="{414B36A3-5060-425C-A84B-93BCCACBAF8C}" presName="spaceBetweenRectangles" presStyleCnt="0"/>
      <dgm:spPr/>
    </dgm:pt>
    <dgm:pt modelId="{E03AE5D8-49B9-4B06-8315-5ABB6085F53F}" type="pres">
      <dgm:prSet presAssocID="{FE7F5D72-B213-4F48-9787-92CD742438DA}" presName="parentLin" presStyleCnt="0"/>
      <dgm:spPr/>
    </dgm:pt>
    <dgm:pt modelId="{9F9E8CE0-0880-48B1-A287-793AC41CE71D}" type="pres">
      <dgm:prSet presAssocID="{FE7F5D72-B213-4F48-9787-92CD742438DA}" presName="parentLeftMargin" presStyleLbl="node1" presStyleIdx="2" presStyleCnt="4"/>
      <dgm:spPr/>
      <dgm:t>
        <a:bodyPr/>
        <a:lstStyle/>
        <a:p>
          <a:endParaRPr lang="en-US"/>
        </a:p>
      </dgm:t>
    </dgm:pt>
    <dgm:pt modelId="{12BF2F34-E4A0-4FEF-9727-A1662912F4EC}" type="pres">
      <dgm:prSet presAssocID="{FE7F5D72-B213-4F48-9787-92CD742438DA}" presName="parentText" presStyleLbl="node1" presStyleIdx="3" presStyleCnt="4" custScaleY="44729">
        <dgm:presLayoutVars>
          <dgm:chMax val="0"/>
          <dgm:bulletEnabled val="1"/>
        </dgm:presLayoutVars>
      </dgm:prSet>
      <dgm:spPr/>
      <dgm:t>
        <a:bodyPr/>
        <a:lstStyle/>
        <a:p>
          <a:endParaRPr lang="en-US"/>
        </a:p>
      </dgm:t>
    </dgm:pt>
    <dgm:pt modelId="{C0E9E000-3444-4BE1-A04E-8E84B8031F6D}" type="pres">
      <dgm:prSet presAssocID="{FE7F5D72-B213-4F48-9787-92CD742438DA}" presName="negativeSpace" presStyleCnt="0"/>
      <dgm:spPr/>
    </dgm:pt>
    <dgm:pt modelId="{F16247A6-53FD-4280-90AC-99FB7DAADFF8}" type="pres">
      <dgm:prSet presAssocID="{FE7F5D72-B213-4F48-9787-92CD742438DA}" presName="childText" presStyleLbl="conFgAcc1" presStyleIdx="3" presStyleCnt="4">
        <dgm:presLayoutVars>
          <dgm:bulletEnabled val="1"/>
        </dgm:presLayoutVars>
      </dgm:prSet>
      <dgm:spPr/>
    </dgm:pt>
  </dgm:ptLst>
  <dgm:cxnLst>
    <dgm:cxn modelId="{341A8004-43F6-44E0-8D1A-B6DE57E3B0C1}" type="presOf" srcId="{FE7F5D72-B213-4F48-9787-92CD742438DA}" destId="{9F9E8CE0-0880-48B1-A287-793AC41CE71D}" srcOrd="0" destOrd="0" presId="urn:microsoft.com/office/officeart/2005/8/layout/list1"/>
    <dgm:cxn modelId="{1D623051-ED45-4FE7-BC56-AA1672F36F45}" type="presOf" srcId="{44773779-0B65-45FC-BED4-7907C7C92745}" destId="{C7833D30-BA59-4C68-9014-E0AF87C8FB60}" srcOrd="0" destOrd="0" presId="urn:microsoft.com/office/officeart/2005/8/layout/list1"/>
    <dgm:cxn modelId="{752681BA-7476-466D-97C0-0A57F3277630}" type="presOf" srcId="{C6FC54F7-886C-4374-BB2C-D9AC4F4309F3}" destId="{FE34C276-D683-4975-80B8-3045349BE98C}" srcOrd="1" destOrd="0" presId="urn:microsoft.com/office/officeart/2005/8/layout/list1"/>
    <dgm:cxn modelId="{917A2F4B-2CB8-413F-B3BD-8DC1C8452205}" type="presOf" srcId="{FE7F5D72-B213-4F48-9787-92CD742438DA}" destId="{12BF2F34-E4A0-4FEF-9727-A1662912F4EC}" srcOrd="1" destOrd="0" presId="urn:microsoft.com/office/officeart/2005/8/layout/list1"/>
    <dgm:cxn modelId="{8B4AAB54-5735-4307-BB84-0FCB8AE7CBF1}" type="presOf" srcId="{C6FC54F7-886C-4374-BB2C-D9AC4F4309F3}" destId="{F7D64A90-48D4-44EA-BB47-C4EDA60CF2A3}" srcOrd="0" destOrd="0" presId="urn:microsoft.com/office/officeart/2005/8/layout/list1"/>
    <dgm:cxn modelId="{BA4C23AA-C9F3-4FB1-BDC8-37963CA041FF}" srcId="{D74FFAD5-8247-4D07-B40E-4922A43118DB}" destId="{FE7F5D72-B213-4F48-9787-92CD742438DA}" srcOrd="3" destOrd="0" parTransId="{0C5FAE20-DF18-453C-A8AB-99461527A636}" sibTransId="{894E5675-44E6-4D7E-A420-3061CE7C1EF8}"/>
    <dgm:cxn modelId="{64EA6CE3-8378-4635-9067-39A0FB1892C4}" type="presOf" srcId="{44773779-0B65-45FC-BED4-7907C7C92745}" destId="{B8AC35DE-EA0C-4604-AA4B-3B76DF28C16D}" srcOrd="1" destOrd="0" presId="urn:microsoft.com/office/officeart/2005/8/layout/list1"/>
    <dgm:cxn modelId="{64354C75-E0D1-4053-9163-775BC0867ADC}" srcId="{D74FFAD5-8247-4D07-B40E-4922A43118DB}" destId="{C6FC54F7-886C-4374-BB2C-D9AC4F4309F3}" srcOrd="2" destOrd="0" parTransId="{7A396C3B-A69B-4480-8344-1AE10D77D659}" sibTransId="{414B36A3-5060-425C-A84B-93BCCACBAF8C}"/>
    <dgm:cxn modelId="{D8E7B82E-9701-4178-AA0C-B04AE739F647}" type="presOf" srcId="{449B3C64-5E93-42EF-8D05-89AA00A43826}" destId="{ECBD1386-8A60-42D3-999A-56B379D76871}" srcOrd="0" destOrd="0" presId="urn:microsoft.com/office/officeart/2005/8/layout/list1"/>
    <dgm:cxn modelId="{F8811279-5B93-48AC-B5B5-8F7B1A67AAAA}" type="presOf" srcId="{449B3C64-5E93-42EF-8D05-89AA00A43826}" destId="{040B05F0-F98C-4912-A125-7E25F6B3760A}" srcOrd="1" destOrd="0" presId="urn:microsoft.com/office/officeart/2005/8/layout/list1"/>
    <dgm:cxn modelId="{94426A09-68C9-4DB8-A4A3-3D48F41DB8EC}" srcId="{D74FFAD5-8247-4D07-B40E-4922A43118DB}" destId="{44773779-0B65-45FC-BED4-7907C7C92745}" srcOrd="0" destOrd="0" parTransId="{CFFACE47-5A80-49B0-B496-75650F6531D4}" sibTransId="{ED9D5811-CF89-4025-AF1F-E5C0ECD7F70A}"/>
    <dgm:cxn modelId="{B71D5B66-47CD-4177-BA42-51986DA28E70}" type="presOf" srcId="{D74FFAD5-8247-4D07-B40E-4922A43118DB}" destId="{8D74C35D-F924-4435-8E97-29A9BAB1E5B6}" srcOrd="0" destOrd="0" presId="urn:microsoft.com/office/officeart/2005/8/layout/list1"/>
    <dgm:cxn modelId="{22F7660F-9BAD-4F38-A7FB-92DC6C74F960}" srcId="{D74FFAD5-8247-4D07-B40E-4922A43118DB}" destId="{449B3C64-5E93-42EF-8D05-89AA00A43826}" srcOrd="1" destOrd="0" parTransId="{73028AE1-D18F-4962-9AB0-35EE78350D33}" sibTransId="{240E5589-DEDB-4C09-99AD-E9294AC5AC2A}"/>
    <dgm:cxn modelId="{073A169B-2471-466E-B80F-E8782E8372AE}" type="presParOf" srcId="{8D74C35D-F924-4435-8E97-29A9BAB1E5B6}" destId="{390A7DAB-7E57-4B78-9AEE-12A21267580C}" srcOrd="0" destOrd="0" presId="urn:microsoft.com/office/officeart/2005/8/layout/list1"/>
    <dgm:cxn modelId="{9A024C92-3FAB-4CE9-B874-E74118E4428F}" type="presParOf" srcId="{390A7DAB-7E57-4B78-9AEE-12A21267580C}" destId="{C7833D30-BA59-4C68-9014-E0AF87C8FB60}" srcOrd="0" destOrd="0" presId="urn:microsoft.com/office/officeart/2005/8/layout/list1"/>
    <dgm:cxn modelId="{B0072BA6-5390-455B-A818-A5D2539271B0}" type="presParOf" srcId="{390A7DAB-7E57-4B78-9AEE-12A21267580C}" destId="{B8AC35DE-EA0C-4604-AA4B-3B76DF28C16D}" srcOrd="1" destOrd="0" presId="urn:microsoft.com/office/officeart/2005/8/layout/list1"/>
    <dgm:cxn modelId="{33F074BC-69E9-40B7-A49C-8F64EC3C4A1C}" type="presParOf" srcId="{8D74C35D-F924-4435-8E97-29A9BAB1E5B6}" destId="{FEE45056-ECCA-4073-80F5-B423DFE1DD24}" srcOrd="1" destOrd="0" presId="urn:microsoft.com/office/officeart/2005/8/layout/list1"/>
    <dgm:cxn modelId="{CAF884F0-8089-4DB6-A335-B77C06487974}" type="presParOf" srcId="{8D74C35D-F924-4435-8E97-29A9BAB1E5B6}" destId="{2CF505C5-7D70-4C1F-892B-59EA6E7BE183}" srcOrd="2" destOrd="0" presId="urn:microsoft.com/office/officeart/2005/8/layout/list1"/>
    <dgm:cxn modelId="{76E40103-4DBD-471D-9A9C-0C02E71EFFB2}" type="presParOf" srcId="{8D74C35D-F924-4435-8E97-29A9BAB1E5B6}" destId="{0D09F3AF-922D-44FE-9EDD-3FAFB12AB1CA}" srcOrd="3" destOrd="0" presId="urn:microsoft.com/office/officeart/2005/8/layout/list1"/>
    <dgm:cxn modelId="{5DDAB082-CAC8-42F1-8A55-F301620C9741}" type="presParOf" srcId="{8D74C35D-F924-4435-8E97-29A9BAB1E5B6}" destId="{B1B3365D-32D9-4654-B14A-891D25FEDFAC}" srcOrd="4" destOrd="0" presId="urn:microsoft.com/office/officeart/2005/8/layout/list1"/>
    <dgm:cxn modelId="{7A53E081-B80D-4F20-B688-CD05454227F6}" type="presParOf" srcId="{B1B3365D-32D9-4654-B14A-891D25FEDFAC}" destId="{ECBD1386-8A60-42D3-999A-56B379D76871}" srcOrd="0" destOrd="0" presId="urn:microsoft.com/office/officeart/2005/8/layout/list1"/>
    <dgm:cxn modelId="{3F614BAD-D70F-4DA5-950A-C002C4A957DC}" type="presParOf" srcId="{B1B3365D-32D9-4654-B14A-891D25FEDFAC}" destId="{040B05F0-F98C-4912-A125-7E25F6B3760A}" srcOrd="1" destOrd="0" presId="urn:microsoft.com/office/officeart/2005/8/layout/list1"/>
    <dgm:cxn modelId="{A43B426F-88B7-40A6-85E0-667808813C55}" type="presParOf" srcId="{8D74C35D-F924-4435-8E97-29A9BAB1E5B6}" destId="{8845BB3F-F250-4590-953A-D6D0F29CFC4C}" srcOrd="5" destOrd="0" presId="urn:microsoft.com/office/officeart/2005/8/layout/list1"/>
    <dgm:cxn modelId="{36D6D590-D045-4F4D-AC0C-D6D0C2AE2044}" type="presParOf" srcId="{8D74C35D-F924-4435-8E97-29A9BAB1E5B6}" destId="{1B756C5C-B2EB-4C64-9342-1104BA425F0D}" srcOrd="6" destOrd="0" presId="urn:microsoft.com/office/officeart/2005/8/layout/list1"/>
    <dgm:cxn modelId="{679521FF-6EC3-485A-9979-AE5724946B8C}" type="presParOf" srcId="{8D74C35D-F924-4435-8E97-29A9BAB1E5B6}" destId="{906E6816-14B3-4D0C-8374-F6CF9B642303}" srcOrd="7" destOrd="0" presId="urn:microsoft.com/office/officeart/2005/8/layout/list1"/>
    <dgm:cxn modelId="{DB67400C-5006-4584-90EE-F5EAE7AA892F}" type="presParOf" srcId="{8D74C35D-F924-4435-8E97-29A9BAB1E5B6}" destId="{6B1B924E-B313-40BD-84D6-63B53069EC0C}" srcOrd="8" destOrd="0" presId="urn:microsoft.com/office/officeart/2005/8/layout/list1"/>
    <dgm:cxn modelId="{927BC1F4-353B-4A1C-B5B4-B6348FEAD5BE}" type="presParOf" srcId="{6B1B924E-B313-40BD-84D6-63B53069EC0C}" destId="{F7D64A90-48D4-44EA-BB47-C4EDA60CF2A3}" srcOrd="0" destOrd="0" presId="urn:microsoft.com/office/officeart/2005/8/layout/list1"/>
    <dgm:cxn modelId="{09759EFA-E877-4894-A3C6-0458E5633959}" type="presParOf" srcId="{6B1B924E-B313-40BD-84D6-63B53069EC0C}" destId="{FE34C276-D683-4975-80B8-3045349BE98C}" srcOrd="1" destOrd="0" presId="urn:microsoft.com/office/officeart/2005/8/layout/list1"/>
    <dgm:cxn modelId="{1A0C5E95-B8AB-443B-A324-E051D5C37598}" type="presParOf" srcId="{8D74C35D-F924-4435-8E97-29A9BAB1E5B6}" destId="{77F28986-474E-4B62-9E4E-D34B76458919}" srcOrd="9" destOrd="0" presId="urn:microsoft.com/office/officeart/2005/8/layout/list1"/>
    <dgm:cxn modelId="{CCACF422-F964-4004-A7F5-F4A2A8417C1A}" type="presParOf" srcId="{8D74C35D-F924-4435-8E97-29A9BAB1E5B6}" destId="{1B9BF637-A841-407D-9F2B-2D63A3BCA62C}" srcOrd="10" destOrd="0" presId="urn:microsoft.com/office/officeart/2005/8/layout/list1"/>
    <dgm:cxn modelId="{9B618930-154B-4777-8D36-3A7CD1ABACD5}" type="presParOf" srcId="{8D74C35D-F924-4435-8E97-29A9BAB1E5B6}" destId="{AD14F030-8651-490B-9618-992AD3E9F48C}" srcOrd="11" destOrd="0" presId="urn:microsoft.com/office/officeart/2005/8/layout/list1"/>
    <dgm:cxn modelId="{EB5034B2-886E-4587-9205-4B7C149856A2}" type="presParOf" srcId="{8D74C35D-F924-4435-8E97-29A9BAB1E5B6}" destId="{E03AE5D8-49B9-4B06-8315-5ABB6085F53F}" srcOrd="12" destOrd="0" presId="urn:microsoft.com/office/officeart/2005/8/layout/list1"/>
    <dgm:cxn modelId="{712DF475-33E7-4173-8427-D3C344179AAB}" type="presParOf" srcId="{E03AE5D8-49B9-4B06-8315-5ABB6085F53F}" destId="{9F9E8CE0-0880-48B1-A287-793AC41CE71D}" srcOrd="0" destOrd="0" presId="urn:microsoft.com/office/officeart/2005/8/layout/list1"/>
    <dgm:cxn modelId="{6CE09530-B82D-4A1C-ACD6-95E3977351EE}" type="presParOf" srcId="{E03AE5D8-49B9-4B06-8315-5ABB6085F53F}" destId="{12BF2F34-E4A0-4FEF-9727-A1662912F4EC}" srcOrd="1" destOrd="0" presId="urn:microsoft.com/office/officeart/2005/8/layout/list1"/>
    <dgm:cxn modelId="{11ACC61B-C2FF-4D6B-AC5D-FA1264EB22AE}" type="presParOf" srcId="{8D74C35D-F924-4435-8E97-29A9BAB1E5B6}" destId="{C0E9E000-3444-4BE1-A04E-8E84B8031F6D}" srcOrd="13" destOrd="0" presId="urn:microsoft.com/office/officeart/2005/8/layout/list1"/>
    <dgm:cxn modelId="{E405AB3F-B3AF-44DE-9B55-73621FD67F09}" type="presParOf" srcId="{8D74C35D-F924-4435-8E97-29A9BAB1E5B6}" destId="{F16247A6-53FD-4280-90AC-99FB7DAADFF8}"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F505C5-7D70-4C1F-892B-59EA6E7BE183}">
      <dsp:nvSpPr>
        <dsp:cNvPr id="0" name=""/>
        <dsp:cNvSpPr/>
      </dsp:nvSpPr>
      <dsp:spPr>
        <a:xfrm>
          <a:off x="0" y="205586"/>
          <a:ext cx="81280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C35DE-EA0C-4604-AA4B-3B76DF28C16D}">
      <dsp:nvSpPr>
        <dsp:cNvPr id="0" name=""/>
        <dsp:cNvSpPr/>
      </dsp:nvSpPr>
      <dsp:spPr>
        <a:xfrm rot="10800000" flipV="1">
          <a:off x="406400" y="305232"/>
          <a:ext cx="5689600" cy="402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11300">
            <a:lnSpc>
              <a:spcPct val="90000"/>
            </a:lnSpc>
            <a:spcBef>
              <a:spcPct val="0"/>
            </a:spcBef>
            <a:spcAft>
              <a:spcPct val="35000"/>
            </a:spcAft>
          </a:pPr>
          <a:r>
            <a:rPr lang="en-US" sz="3400" kern="1200" dirty="0"/>
            <a:t>Explore a Mock Crime Scene</a:t>
          </a:r>
        </a:p>
      </dsp:txBody>
      <dsp:txXfrm rot="10800000" flipV="1">
        <a:off x="406400" y="305232"/>
        <a:ext cx="5689600" cy="402194"/>
      </dsp:txXfrm>
    </dsp:sp>
    <dsp:sp modelId="{1B756C5C-B2EB-4C64-9342-1104BA425F0D}">
      <dsp:nvSpPr>
        <dsp:cNvPr id="0" name=""/>
        <dsp:cNvSpPr/>
      </dsp:nvSpPr>
      <dsp:spPr>
        <a:xfrm>
          <a:off x="0" y="1137198"/>
          <a:ext cx="81280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0B05F0-F98C-4912-A125-7E25F6B3760A}">
      <dsp:nvSpPr>
        <dsp:cNvPr id="0" name=""/>
        <dsp:cNvSpPr/>
      </dsp:nvSpPr>
      <dsp:spPr>
        <a:xfrm>
          <a:off x="406400" y="1245986"/>
          <a:ext cx="5689600" cy="3930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11300">
            <a:lnSpc>
              <a:spcPct val="90000"/>
            </a:lnSpc>
            <a:spcBef>
              <a:spcPct val="0"/>
            </a:spcBef>
            <a:spcAft>
              <a:spcPct val="35000"/>
            </a:spcAft>
          </a:pPr>
          <a:r>
            <a:rPr lang="en-US" sz="3400" kern="1200" dirty="0"/>
            <a:t>Gather Evidence</a:t>
          </a:r>
        </a:p>
      </dsp:txBody>
      <dsp:txXfrm>
        <a:off x="406400" y="1245986"/>
        <a:ext cx="5689600" cy="393051"/>
      </dsp:txXfrm>
    </dsp:sp>
    <dsp:sp modelId="{1B9BF637-A841-407D-9F2B-2D63A3BCA62C}">
      <dsp:nvSpPr>
        <dsp:cNvPr id="0" name=""/>
        <dsp:cNvSpPr/>
      </dsp:nvSpPr>
      <dsp:spPr>
        <a:xfrm>
          <a:off x="0" y="2107250"/>
          <a:ext cx="81280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4C276-D683-4975-80B8-3045349BE98C}">
      <dsp:nvSpPr>
        <dsp:cNvPr id="0" name=""/>
        <dsp:cNvSpPr/>
      </dsp:nvSpPr>
      <dsp:spPr>
        <a:xfrm>
          <a:off x="406400" y="2177598"/>
          <a:ext cx="5689600" cy="4314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11300">
            <a:lnSpc>
              <a:spcPct val="90000"/>
            </a:lnSpc>
            <a:spcBef>
              <a:spcPct val="0"/>
            </a:spcBef>
            <a:spcAft>
              <a:spcPct val="35000"/>
            </a:spcAft>
          </a:pPr>
          <a:r>
            <a:rPr lang="en-US" sz="3400" kern="1200" dirty="0"/>
            <a:t>Chain of Custody Form</a:t>
          </a:r>
        </a:p>
      </dsp:txBody>
      <dsp:txXfrm>
        <a:off x="406400" y="2177598"/>
        <a:ext cx="5689600" cy="431492"/>
      </dsp:txXfrm>
    </dsp:sp>
    <dsp:sp modelId="{F16247A6-53FD-4280-90AC-99FB7DAADFF8}">
      <dsp:nvSpPr>
        <dsp:cNvPr id="0" name=""/>
        <dsp:cNvSpPr/>
      </dsp:nvSpPr>
      <dsp:spPr>
        <a:xfrm>
          <a:off x="0" y="3094746"/>
          <a:ext cx="81280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BF2F34-E4A0-4FEF-9727-A1662912F4EC}">
      <dsp:nvSpPr>
        <dsp:cNvPr id="0" name=""/>
        <dsp:cNvSpPr/>
      </dsp:nvSpPr>
      <dsp:spPr>
        <a:xfrm>
          <a:off x="406400" y="3147650"/>
          <a:ext cx="5689600" cy="448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11300">
            <a:lnSpc>
              <a:spcPct val="90000"/>
            </a:lnSpc>
            <a:spcBef>
              <a:spcPct val="0"/>
            </a:spcBef>
            <a:spcAft>
              <a:spcPct val="35000"/>
            </a:spcAft>
          </a:pPr>
          <a:r>
            <a:rPr lang="en-US" sz="3400" kern="1200" dirty="0"/>
            <a:t> Acquire Evidence</a:t>
          </a:r>
        </a:p>
      </dsp:txBody>
      <dsp:txXfrm>
        <a:off x="406400" y="3147650"/>
        <a:ext cx="5689600" cy="4489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pPr/>
              <a:t>4/5/16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pPr/>
              <a:t>4/5/16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463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98AAE0-32EC-4AFB-B500-515F14501BA3}" type="datetimeFigureOut">
              <a:rPr lang="en-US" smtClean="0"/>
              <a:pPr/>
              <a:t>4/5/16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450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478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4122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855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30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1500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2370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651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244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1889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5511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6684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118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2651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8431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98AAE0-32EC-4AFB-B500-515F14501BA3}" type="datetimeFigureOut">
              <a:rPr lang="en-US" smtClean="0"/>
              <a:pPr/>
              <a:t>4/5/16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604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98AAE0-32EC-4AFB-B500-515F14501BA3}"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1855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98AAE0-32EC-4AFB-B500-515F14501BA3}" type="datetimeFigureOut">
              <a:rPr lang="en-US" smtClean="0"/>
              <a:pPr/>
              <a:t>4/5/16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328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4/5/16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7249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9"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37CC0096-1860-4642-9CD2-0079EA5E7CD1}" type="datetimeFigureOut">
              <a:rPr lang="en-US"/>
              <a:pPr/>
              <a:t>4/5/16</a:t>
            </a:fld>
            <a:endParaRPr dirty="0"/>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800">
                <a:solidFill>
                  <a:schemeClr val="tx1">
                    <a:lumMod val="85000"/>
                  </a:schemeClr>
                </a:solidFill>
              </a:defRPr>
            </a:lvl1pPr>
          </a:lstStyle>
          <a:p>
            <a:endParaRPr dirty="0"/>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E31375A4-56A4-47D6-9801-1991572033F7}" type="slidenum">
              <a:rPr/>
              <a:pPr/>
              <a:t>‹#›</a:t>
            </a:fld>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98AAE0-32EC-4AFB-B500-515F14501BA3}" type="datetimeFigureOut">
              <a:rPr lang="en-US" smtClean="0"/>
              <a:pPr/>
              <a:t>4/5/16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E53E32D-0C5D-44E2-95B0-E494FB72CE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3704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accessdata.com/" TargetMode="External"/><Relationship Id="rId3" Type="http://schemas.openxmlformats.org/officeDocument/2006/relationships/hyperlink" Target="http://www.parabe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mailto:fsalinas@southtexascollege.edu" TargetMode="External"/><Relationship Id="rId4"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hyperlink" Target="mailto:dwesley@forsythtech.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paraben.com/" TargetMode="External"/><Relationship Id="rId4" Type="http://schemas.openxmlformats.org/officeDocument/2006/relationships/hyperlink" Target="https://www.guidancesoftware.com/" TargetMode="External"/><Relationship Id="rId5" Type="http://schemas.openxmlformats.org/officeDocument/2006/relationships/hyperlink" Target="http://www.accessdata.com/" TargetMode="External"/><Relationship Id="rId6" Type="http://schemas.openxmlformats.org/officeDocument/2006/relationships/hyperlink" Target="http://www.cellebrite.com/" TargetMode="External"/><Relationship Id="rId7" Type="http://schemas.openxmlformats.org/officeDocument/2006/relationships/hyperlink" Target="http://www.magnetforensics.com/" TargetMode="External"/><Relationship Id="rId8" Type="http://schemas.openxmlformats.org/officeDocument/2006/relationships/hyperlink" Target="http://digital-forensics.sans.org/" TargetMode="External"/><Relationship Id="rId9" Type="http://schemas.openxmlformats.org/officeDocument/2006/relationships/hyperlink" Target="http://www.osforensics.com/osforensics.html" TargetMode="External"/><Relationship Id="rId1" Type="http://schemas.openxmlformats.org/officeDocument/2006/relationships/slideLayout" Target="../slideLayouts/slideLayout13.xml"/><Relationship Id="rId2" Type="http://schemas.openxmlformats.org/officeDocument/2006/relationships/hyperlink" Target="http://www.blackbagtech.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siquest.com/" TargetMode="External"/><Relationship Id="rId4" Type="http://schemas.openxmlformats.org/officeDocument/2006/relationships/hyperlink" Target="http://www.magnetforensics.com/" TargetMode="External"/><Relationship Id="rId5" Type="http://schemas.openxmlformats.org/officeDocument/2006/relationships/hyperlink" Target="http://www.osforensics.com/" TargetMode="External"/><Relationship Id="rId6" Type="http://schemas.openxmlformats.org/officeDocument/2006/relationships/hyperlink" Target="http://www.belkasoft.com/ram/download" TargetMode="External"/><Relationship Id="rId1" Type="http://schemas.openxmlformats.org/officeDocument/2006/relationships/slideLayout" Target="../slideLayouts/slideLayout13.xml"/><Relationship Id="rId2" Type="http://schemas.openxmlformats.org/officeDocument/2006/relationships/hyperlink" Target="http://www.accessdata.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1"/>
            <a:ext cx="10287000" cy="2285999"/>
          </a:xfrm>
        </p:spPr>
        <p:txBody>
          <a:bodyPr>
            <a:normAutofit/>
          </a:bodyPr>
          <a:lstStyle/>
          <a:p>
            <a:r>
              <a:rPr lang="en-US" dirty="0"/>
              <a:t>Mock Forensics Crime Scene Investigation utilizing the Chain of Custody.</a:t>
            </a:r>
            <a:endParaRPr dirty="0"/>
          </a:p>
        </p:txBody>
      </p:sp>
      <p:sp>
        <p:nvSpPr>
          <p:cNvPr id="3" name="Subtitle 2"/>
          <p:cNvSpPr>
            <a:spLocks noGrp="1"/>
          </p:cNvSpPr>
          <p:nvPr>
            <p:ph type="subTitle" idx="1"/>
          </p:nvPr>
        </p:nvSpPr>
        <p:spPr>
          <a:xfrm>
            <a:off x="1066800" y="4267200"/>
            <a:ext cx="10058400" cy="1219200"/>
          </a:xfrm>
        </p:spPr>
        <p:txBody>
          <a:bodyPr>
            <a:normAutofit/>
          </a:bodyPr>
          <a:lstStyle/>
          <a:p>
            <a:r>
              <a:rPr lang="en-US" dirty="0"/>
              <a:t>Francisco Salinas South Texas College</a:t>
            </a:r>
          </a:p>
          <a:p>
            <a:endParaRPr lang="en-US" dirty="0"/>
          </a:p>
          <a:p>
            <a:r>
              <a:rPr lang="en-US" dirty="0"/>
              <a:t>Dr Deanne Wesley Forsyth Technical Community College</a:t>
            </a:r>
          </a:p>
          <a:p>
            <a:endParaRPr lang="en-US" dirty="0"/>
          </a:p>
          <a:p>
            <a:endParaRPr lang="en-US" dirty="0"/>
          </a:p>
          <a:p>
            <a:endParaRPr dirty="0"/>
          </a:p>
        </p:txBody>
      </p:sp>
      <p:pic>
        <p:nvPicPr>
          <p:cNvPr id="4" name="Picture 3" descr="Sociological Learning Theory"/>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152401"/>
            <a:ext cx="11811000" cy="1447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4538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Imaging Tools</a:t>
            </a:r>
            <a:endParaRPr lang="en-US" dirty="0"/>
          </a:p>
        </p:txBody>
      </p:sp>
      <p:sp>
        <p:nvSpPr>
          <p:cNvPr id="3" name="Content Placeholder 2"/>
          <p:cNvSpPr>
            <a:spLocks noGrp="1"/>
          </p:cNvSpPr>
          <p:nvPr>
            <p:ph idx="1"/>
          </p:nvPr>
        </p:nvSpPr>
        <p:spPr>
          <a:xfrm>
            <a:off x="457200" y="2743200"/>
            <a:ext cx="11277600" cy="3416300"/>
          </a:xfrm>
        </p:spPr>
        <p:txBody>
          <a:bodyPr/>
          <a:lstStyle/>
          <a:p>
            <a:r>
              <a:rPr lang="en-US" dirty="0" smtClean="0"/>
              <a:t>FTK Imager				Access Data			</a:t>
            </a:r>
            <a:r>
              <a:rPr lang="en-US" dirty="0" smtClean="0">
                <a:hlinkClick r:id="rId2"/>
              </a:rPr>
              <a:t>www.accessdata.com</a:t>
            </a:r>
            <a:r>
              <a:rPr lang="en-US" dirty="0" smtClean="0"/>
              <a:t> </a:t>
            </a:r>
          </a:p>
          <a:p>
            <a:r>
              <a:rPr lang="en-US" dirty="0" smtClean="0"/>
              <a:t>Forensic Replicator		Paraben				</a:t>
            </a:r>
            <a:r>
              <a:rPr lang="en-US" dirty="0" smtClean="0">
                <a:hlinkClick r:id="rId3"/>
              </a:rPr>
              <a:t>www.paraben.com</a:t>
            </a:r>
            <a:r>
              <a:rPr lang="en-US" dirty="0" smtClean="0"/>
              <a:t> </a:t>
            </a:r>
          </a:p>
          <a:p>
            <a:r>
              <a:rPr lang="en-US" dirty="0" smtClean="0"/>
              <a:t>Tableau Imager			Tableau 				(you need a write hardware write-blocker)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or Software Write-Blockers</a:t>
            </a:r>
            <a:endParaRPr lang="en-US" dirty="0"/>
          </a:p>
        </p:txBody>
      </p:sp>
      <p:sp>
        <p:nvSpPr>
          <p:cNvPr id="3" name="Content Placeholder 2"/>
          <p:cNvSpPr>
            <a:spLocks noGrp="1"/>
          </p:cNvSpPr>
          <p:nvPr>
            <p:ph idx="1"/>
          </p:nvPr>
        </p:nvSpPr>
        <p:spPr/>
        <p:txBody>
          <a:bodyPr/>
          <a:lstStyle/>
          <a:p>
            <a:r>
              <a:rPr lang="en-US" dirty="0" smtClean="0"/>
              <a:t>Hardware Write-Blockers</a:t>
            </a:r>
          </a:p>
          <a:p>
            <a:pPr lvl="1"/>
            <a:r>
              <a:rPr lang="en-US" dirty="0" smtClean="0"/>
              <a:t>Tableau sells different modules (USB, SATA, IDE, Firewire, SAS, Card Readers)</a:t>
            </a:r>
          </a:p>
          <a:p>
            <a:pPr lvl="1"/>
            <a:r>
              <a:rPr lang="en-US" dirty="0" smtClean="0"/>
              <a:t>No need for extra special adapters</a:t>
            </a:r>
          </a:p>
          <a:p>
            <a:endParaRPr lang="en-US" dirty="0" smtClean="0"/>
          </a:p>
          <a:p>
            <a:r>
              <a:rPr lang="en-US" dirty="0" smtClean="0"/>
              <a:t>Software Write-Blockers</a:t>
            </a:r>
          </a:p>
          <a:p>
            <a:pPr lvl="1"/>
            <a:r>
              <a:rPr lang="en-US" dirty="0" smtClean="0"/>
              <a:t>Less expensive</a:t>
            </a:r>
          </a:p>
          <a:p>
            <a:pPr lvl="1"/>
            <a:r>
              <a:rPr lang="en-US" dirty="0" smtClean="0"/>
              <a:t>No need to carry any hardware to the crime scene</a:t>
            </a:r>
          </a:p>
          <a:p>
            <a:pPr lvl="1"/>
            <a:r>
              <a:rPr lang="en-US" dirty="0" smtClean="0"/>
              <a:t>May get corrupted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Clone Drive or Software Image</a:t>
            </a:r>
            <a:endParaRPr lang="en-US" dirty="0"/>
          </a:p>
        </p:txBody>
      </p:sp>
      <p:sp>
        <p:nvSpPr>
          <p:cNvPr id="3" name="Content Placeholder 2"/>
          <p:cNvSpPr>
            <a:spLocks noGrp="1"/>
          </p:cNvSpPr>
          <p:nvPr>
            <p:ph idx="1"/>
          </p:nvPr>
        </p:nvSpPr>
        <p:spPr/>
        <p:txBody>
          <a:bodyPr/>
          <a:lstStyle/>
          <a:p>
            <a:r>
              <a:rPr lang="en-US" dirty="0" smtClean="0"/>
              <a:t>Hardware Forensic Duplicator</a:t>
            </a:r>
          </a:p>
          <a:p>
            <a:pPr lvl="1"/>
            <a:r>
              <a:rPr lang="en-US" dirty="0" smtClean="0"/>
              <a:t>Clone a suspect drive to another physical drive</a:t>
            </a:r>
          </a:p>
          <a:p>
            <a:pPr lvl="1"/>
            <a:r>
              <a:rPr lang="en-US" dirty="0" smtClean="0"/>
              <a:t>Make sure to obtain at least two clone drives</a:t>
            </a:r>
          </a:p>
          <a:p>
            <a:pPr lvl="1"/>
            <a:r>
              <a:rPr lang="en-US" dirty="0" smtClean="0"/>
              <a:t>The sooner the better. Do not use the original suspect drive during the analysis</a:t>
            </a:r>
          </a:p>
          <a:p>
            <a:pPr lvl="1"/>
            <a:r>
              <a:rPr lang="en-US" dirty="0" smtClean="0"/>
              <a:t>Cost is about $1,600</a:t>
            </a:r>
          </a:p>
          <a:p>
            <a:endParaRPr lang="en-US" dirty="0" smtClean="0"/>
          </a:p>
          <a:p>
            <a:r>
              <a:rPr lang="en-US" dirty="0" smtClean="0"/>
              <a:t>Software Imaging Tools</a:t>
            </a:r>
          </a:p>
          <a:p>
            <a:pPr lvl="1"/>
            <a:r>
              <a:rPr lang="en-US" dirty="0" smtClean="0"/>
              <a:t>FTK Imager (free)</a:t>
            </a:r>
          </a:p>
          <a:p>
            <a:pPr lvl="1"/>
            <a:r>
              <a:rPr lang="en-US" dirty="0" smtClean="0"/>
              <a:t>Know your tools (Use adequate format supported by your forensic analysis tools)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Scenario</a:t>
            </a:r>
            <a:endParaRPr lang="en-US" dirty="0"/>
          </a:p>
        </p:txBody>
      </p:sp>
      <p:sp>
        <p:nvSpPr>
          <p:cNvPr id="5" name="Subtitle 4"/>
          <p:cNvSpPr>
            <a:spLocks noGrp="1"/>
          </p:cNvSpPr>
          <p:nvPr>
            <p:ph type="subTitle" idx="1"/>
          </p:nvPr>
        </p:nvSpPr>
        <p:spPr/>
        <p:txBody>
          <a:bodyPr/>
          <a:lstStyle/>
          <a:p>
            <a:r>
              <a:rPr lang="en-US" dirty="0" smtClean="0"/>
              <a:t>Demonstration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4435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p:nvPr/>
        </p:nvPicPr>
        <p:blipFill rotWithShape="1">
          <a:blip r:embed="rId2" cstate="print"/>
          <a:srcRect l="24019" t="12672" r="22520" b="14325"/>
          <a:stretch/>
        </p:blipFill>
        <p:spPr bwMode="auto">
          <a:xfrm>
            <a:off x="0" y="0"/>
            <a:ext cx="12191999" cy="6857999"/>
          </a:xfrm>
          <a:prstGeom prst="rect">
            <a:avLst/>
          </a:prstGeom>
          <a:ln>
            <a:noFill/>
          </a:ln>
          <a:extLs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a:ext>
          </a:extLst>
        </p:spPr>
      </p:pic>
      <p:sp>
        <p:nvSpPr>
          <p:cNvPr id="2" name="Title 1"/>
          <p:cNvSpPr>
            <a:spLocks noGrp="1"/>
          </p:cNvSpPr>
          <p:nvPr>
            <p:ph type="ctrTitle"/>
          </p:nvPr>
        </p:nvSpPr>
        <p:spPr>
          <a:xfrm>
            <a:off x="1871003" y="2424528"/>
            <a:ext cx="9017390" cy="1225843"/>
          </a:xfrm>
        </p:spPr>
        <p:txBody>
          <a:bodyPr/>
          <a:lstStyle/>
          <a:p>
            <a:r>
              <a:rPr lang="en-US" dirty="0">
                <a:solidFill>
                  <a:schemeClr val="bg1"/>
                </a:solidFill>
              </a:rPr>
              <a:t>Managing Case Evidence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58067" y="132471"/>
            <a:ext cx="2772508" cy="27725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5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BlackLight Case Manager</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672007" y="2603500"/>
            <a:ext cx="5792298" cy="341630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888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New Case</a:t>
            </a:r>
          </a:p>
        </p:txBody>
      </p:sp>
      <p:sp>
        <p:nvSpPr>
          <p:cNvPr id="3" name="Content Placeholder 2"/>
          <p:cNvSpPr>
            <a:spLocks noGrp="1"/>
          </p:cNvSpPr>
          <p:nvPr>
            <p:ph idx="1"/>
          </p:nvPr>
        </p:nvSpPr>
        <p:spPr/>
        <p:txBody>
          <a:bodyPr/>
          <a:lstStyle/>
          <a:p>
            <a:r>
              <a:rPr lang="en-US" dirty="0"/>
              <a:t>To create a new case, select the </a:t>
            </a:r>
            <a:r>
              <a:rPr lang="en-US" b="1" dirty="0"/>
              <a:t>New</a:t>
            </a:r>
            <a:r>
              <a:rPr lang="en-US" dirty="0"/>
              <a:t>... button. A ‘Save’ dialog window appears.</a:t>
            </a:r>
          </a:p>
          <a:p>
            <a:r>
              <a:rPr lang="en-US" dirty="0"/>
              <a:t>Navigate to the location where case files are saved and select the </a:t>
            </a:r>
            <a:r>
              <a:rPr lang="en-US" b="1" dirty="0"/>
              <a:t>Save </a:t>
            </a:r>
            <a:r>
              <a:rPr lang="en-US" dirty="0"/>
              <a:t>button to save the new case and begin working with BlackLight.</a:t>
            </a:r>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6832333" y="4228091"/>
            <a:ext cx="4533900" cy="23241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35389" y="4033120"/>
            <a:ext cx="4601629" cy="2714043"/>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2290581"/>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Info</a:t>
            </a:r>
          </a:p>
        </p:txBody>
      </p:sp>
      <p:sp>
        <p:nvSpPr>
          <p:cNvPr id="3" name="Content Placeholder 2"/>
          <p:cNvSpPr>
            <a:spLocks noGrp="1"/>
          </p:cNvSpPr>
          <p:nvPr>
            <p:ph idx="1"/>
          </p:nvPr>
        </p:nvSpPr>
        <p:spPr>
          <a:xfrm>
            <a:off x="1154954" y="2603500"/>
            <a:ext cx="8973784" cy="3416300"/>
          </a:xfrm>
        </p:spPr>
        <p:txBody>
          <a:bodyPr/>
          <a:lstStyle/>
          <a:p>
            <a:r>
              <a:rPr lang="en-US" dirty="0"/>
              <a:t>When a case file is opened, the ‘Case Info’ screen appears. Input examiner and case information here. </a:t>
            </a:r>
          </a:p>
          <a:p>
            <a:pPr lvl="1"/>
            <a:r>
              <a:rPr lang="en-US" dirty="0"/>
              <a:t>(An examiner can change/add to this information at any time during an examination.) </a:t>
            </a:r>
          </a:p>
          <a:p>
            <a:r>
              <a:rPr lang="en-US" dirty="0"/>
              <a:t>Once an examiner creates a case on their analysis machine and populates the 'Examiner Information‘ fields, these fields are populated automatically thereafter. </a:t>
            </a:r>
          </a:p>
          <a:p>
            <a:r>
              <a:rPr lang="en-US" dirty="0"/>
              <a:t>However, an examiner must populate 'Case Information' fields manually each time he/she creates a new case.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6063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Info</a:t>
            </a:r>
          </a:p>
        </p:txBody>
      </p:sp>
      <p:pic>
        <p:nvPicPr>
          <p:cNvPr id="4098" name="Picture 2"/>
          <p:cNvPicPr>
            <a:picLocks noChangeAspect="1" noChangeArrowheads="1"/>
          </p:cNvPicPr>
          <p:nvPr/>
        </p:nvPicPr>
        <p:blipFill>
          <a:blip r:embed="rId2" cstate="print"/>
          <a:srcRect/>
          <a:stretch>
            <a:fillRect/>
          </a:stretch>
        </p:blipFill>
        <p:spPr bwMode="auto">
          <a:xfrm>
            <a:off x="2688730" y="2017737"/>
            <a:ext cx="6617761" cy="4840263"/>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1734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BlackLight Time Zone Settings</a:t>
            </a:r>
          </a:p>
        </p:txBody>
      </p:sp>
      <p:sp>
        <p:nvSpPr>
          <p:cNvPr id="3" name="Content Placeholder 2"/>
          <p:cNvSpPr>
            <a:spLocks noGrp="1"/>
          </p:cNvSpPr>
          <p:nvPr>
            <p:ph idx="1"/>
          </p:nvPr>
        </p:nvSpPr>
        <p:spPr>
          <a:xfrm>
            <a:off x="1154954" y="2603499"/>
            <a:ext cx="8825659" cy="3865539"/>
          </a:xfrm>
        </p:spPr>
        <p:txBody>
          <a:bodyPr>
            <a:normAutofit lnSpcReduction="10000"/>
          </a:bodyPr>
          <a:lstStyle/>
          <a:p>
            <a:r>
              <a:rPr lang="en-US" dirty="0"/>
              <a:t>By default, BlackLight displays timestamps as Universal Coordinated Time (UTC). Dates and times are displayed with the selected time zone appearing in parentheses: 2009-12-19 19:34:51 (PST).</a:t>
            </a:r>
          </a:p>
          <a:p>
            <a:r>
              <a:rPr lang="en-US" dirty="0"/>
              <a:t>After case information is complete, begin adding evidence to case file.</a:t>
            </a:r>
          </a:p>
          <a:p>
            <a:endParaRPr lang="en-US" b="1" dirty="0"/>
          </a:p>
          <a:p>
            <a:pPr>
              <a:buNone/>
            </a:pPr>
            <a:r>
              <a:rPr lang="en-US" b="1" dirty="0"/>
              <a:t>Quick Tip: Case Files</a:t>
            </a:r>
          </a:p>
          <a:p>
            <a:r>
              <a:rPr lang="en-US" dirty="0"/>
              <a:t>A BlackLight case file is actually a ‘package’ file on a Mac, and a folder on a Windows system. All case elements are stored in this package file or folder, so a case file can grow rather large depending on how big a case is. Before creating a new case, make sure there is plenty of storage space on the working hard drive.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6052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066800" y="152401"/>
            <a:ext cx="10058400" cy="1523999"/>
          </a:xfrm>
        </p:spPr>
        <p:txBody>
          <a:bodyPr/>
          <a:lstStyle/>
          <a:p>
            <a:r>
              <a:rPr lang="en-US" dirty="0"/>
              <a:t>Workshop Objectives</a:t>
            </a:r>
            <a:endParaRPr dirty="0"/>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64527806"/>
              </p:ext>
            </p:extLst>
          </p:nvPr>
        </p:nvGraphicFramePr>
        <p:xfrm>
          <a:off x="2032000" y="1981200"/>
          <a:ext cx="8128000" cy="415713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2826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Evidence to the Case</a:t>
            </a:r>
          </a:p>
        </p:txBody>
      </p:sp>
      <p:sp>
        <p:nvSpPr>
          <p:cNvPr id="3" name="Content Placeholder 2"/>
          <p:cNvSpPr>
            <a:spLocks noGrp="1"/>
          </p:cNvSpPr>
          <p:nvPr>
            <p:ph idx="1"/>
          </p:nvPr>
        </p:nvSpPr>
        <p:spPr/>
        <p:txBody>
          <a:bodyPr/>
          <a:lstStyle/>
          <a:p>
            <a:r>
              <a:rPr lang="en-US" dirty="0"/>
              <a:t>There are three ways to add evidence files to a BlackLight case  </a:t>
            </a:r>
          </a:p>
          <a:p>
            <a:pPr lvl="1"/>
            <a:r>
              <a:rPr lang="en-US" dirty="0"/>
              <a:t>from the ‘Component List </a:t>
            </a:r>
          </a:p>
          <a:p>
            <a:pPr lvl="1"/>
            <a:r>
              <a:rPr lang="en-US" dirty="0"/>
              <a:t>from the </a:t>
            </a:r>
            <a:r>
              <a:rPr lang="en-US" b="1" dirty="0"/>
              <a:t>[File] </a:t>
            </a:r>
            <a:r>
              <a:rPr lang="en-US" dirty="0"/>
              <a:t>menu</a:t>
            </a:r>
          </a:p>
          <a:p>
            <a:pPr lvl="1"/>
            <a:r>
              <a:rPr lang="en-US" dirty="0"/>
              <a:t>via drag and drop.</a:t>
            </a:r>
          </a:p>
          <a:p>
            <a:r>
              <a:rPr lang="en-US" dirty="0"/>
              <a:t>Select the </a:t>
            </a:r>
            <a:r>
              <a:rPr lang="en-US" b="1" dirty="0"/>
              <a:t>[File] </a:t>
            </a:r>
            <a:r>
              <a:rPr lang="en-US" dirty="0"/>
              <a:t>menu and select one of the </a:t>
            </a:r>
            <a:r>
              <a:rPr lang="en-US" b="1" dirty="0"/>
              <a:t>[Add...] </a:t>
            </a:r>
            <a:r>
              <a:rPr lang="en-US" dirty="0"/>
              <a:t>submenu options or, in the ‘Component List’ to the right of ‘Evidence,’ select the green </a:t>
            </a:r>
            <a:r>
              <a:rPr lang="en-US" b="1" dirty="0"/>
              <a:t>Add </a:t>
            </a:r>
            <a:r>
              <a:rPr lang="en-US" dirty="0"/>
              <a:t>button.</a:t>
            </a:r>
          </a:p>
          <a:p>
            <a:r>
              <a:rPr lang="en-US" dirty="0"/>
              <a:t>A menu similar to the </a:t>
            </a:r>
            <a:r>
              <a:rPr lang="en-US" b="1" dirty="0"/>
              <a:t>[File] =&gt; [Add...] </a:t>
            </a:r>
            <a:r>
              <a:rPr lang="en-US" dirty="0"/>
              <a:t>submenu option is displayed.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254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Image Formats</a:t>
            </a:r>
          </a:p>
        </p:txBody>
      </p:sp>
      <p:sp>
        <p:nvSpPr>
          <p:cNvPr id="3" name="Content Placeholder 2"/>
          <p:cNvSpPr>
            <a:spLocks noGrp="1"/>
          </p:cNvSpPr>
          <p:nvPr>
            <p:ph idx="1"/>
          </p:nvPr>
        </p:nvSpPr>
        <p:spPr>
          <a:xfrm>
            <a:off x="750627" y="2603500"/>
            <a:ext cx="10481479" cy="3416300"/>
          </a:xfrm>
        </p:spPr>
        <p:txBody>
          <a:bodyPr/>
          <a:lstStyle/>
          <a:p>
            <a:r>
              <a:rPr lang="en-US" dirty="0"/>
              <a:t>RAW Image (DD) 					Most Forensic Programs</a:t>
            </a:r>
          </a:p>
          <a:p>
            <a:r>
              <a:rPr lang="fr-FR" dirty="0"/>
              <a:t>Disk Image (DMG) 					MacQuisition™, Converted DD images</a:t>
            </a:r>
          </a:p>
          <a:p>
            <a:r>
              <a:rPr lang="en-US" dirty="0"/>
              <a:t>EnCase® (EWF-E01), (EWF-L01) 		</a:t>
            </a:r>
            <a:r>
              <a:rPr lang="en-US" dirty="0" smtClean="0"/>
              <a:t>		EnCase </a:t>
            </a:r>
            <a:r>
              <a:rPr lang="en-US" dirty="0"/>
              <a:t>(all versions), FTK Imager®</a:t>
            </a:r>
          </a:p>
          <a:p>
            <a:r>
              <a:rPr lang="en-US" dirty="0"/>
              <a:t>SMART (EWF-S01) 					</a:t>
            </a:r>
            <a:r>
              <a:rPr lang="en-US" dirty="0" smtClean="0"/>
              <a:t>ASR </a:t>
            </a:r>
            <a:r>
              <a:rPr lang="en-US" dirty="0"/>
              <a:t>Smart</a:t>
            </a:r>
          </a:p>
          <a:p>
            <a:r>
              <a:rPr lang="en-US" dirty="0"/>
              <a:t>Virtual Machine Disks (VMDK) 			</a:t>
            </a:r>
            <a:r>
              <a:rPr lang="en-US" dirty="0" smtClean="0"/>
              <a:t>	VMware</a:t>
            </a:r>
            <a:r>
              <a:rPr lang="en-US"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5499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iOS Image Formats</a:t>
            </a:r>
          </a:p>
        </p:txBody>
      </p:sp>
      <p:sp>
        <p:nvSpPr>
          <p:cNvPr id="3" name="Content Placeholder 2"/>
          <p:cNvSpPr>
            <a:spLocks noGrp="1"/>
          </p:cNvSpPr>
          <p:nvPr>
            <p:ph idx="1"/>
          </p:nvPr>
        </p:nvSpPr>
        <p:spPr>
          <a:xfrm>
            <a:off x="723331" y="2603500"/>
            <a:ext cx="10768083" cy="3416300"/>
          </a:xfrm>
        </p:spPr>
        <p:txBody>
          <a:bodyPr>
            <a:normAutofit fontScale="77500" lnSpcReduction="20000"/>
          </a:bodyPr>
          <a:lstStyle/>
          <a:p>
            <a:r>
              <a:rPr lang="en-US" dirty="0"/>
              <a:t>JZ (all versions) 												</a:t>
            </a:r>
            <a:r>
              <a:rPr lang="en-US" dirty="0" smtClean="0"/>
              <a:t>					Jonathan </a:t>
            </a:r>
            <a:r>
              <a:rPr lang="en-US" dirty="0"/>
              <a:t>Zdziarski Tools</a:t>
            </a:r>
          </a:p>
          <a:p>
            <a:r>
              <a:rPr lang="en-US" dirty="0"/>
              <a:t>iXAM® (2.3.9 and higher) 					</a:t>
            </a:r>
            <a:r>
              <a:rPr lang="en-US" dirty="0" smtClean="0"/>
              <a:t>Forensic </a:t>
            </a:r>
            <a:r>
              <a:rPr lang="en-US" dirty="0"/>
              <a:t>Telecommunications Services</a:t>
            </a:r>
          </a:p>
          <a:p>
            <a:r>
              <a:rPr lang="en-US" dirty="0"/>
              <a:t>MPE+ (4.0 and higher) 										</a:t>
            </a:r>
          </a:p>
          <a:p>
            <a:r>
              <a:rPr lang="en-US" dirty="0"/>
              <a:t>Cellebrite UFED </a:t>
            </a:r>
          </a:p>
          <a:p>
            <a:r>
              <a:rPr lang="en-US" dirty="0"/>
              <a:t>Cellebrite Logical Images created via  iOS backup archive	</a:t>
            </a:r>
          </a:p>
          <a:p>
            <a:r>
              <a:rPr lang="en-US" dirty="0"/>
              <a:t>Cellebrite Logical Images created via logical filesystem dump	</a:t>
            </a:r>
          </a:p>
          <a:p>
            <a:r>
              <a:rPr lang="en-US" dirty="0"/>
              <a:t>iOS Forensic Toolkit (1.04 and higher) 				</a:t>
            </a:r>
            <a:r>
              <a:rPr lang="en-US" dirty="0" smtClean="0"/>
              <a:t>ElcomSoft</a:t>
            </a:r>
            <a:endParaRPr lang="en-US" dirty="0"/>
          </a:p>
          <a:p>
            <a:r>
              <a:rPr lang="en-US" dirty="0"/>
              <a:t>iPhone-Dataprotect / Lantern Lite 				</a:t>
            </a:r>
            <a:r>
              <a:rPr lang="en-US" dirty="0" smtClean="0"/>
              <a:t>Katana </a:t>
            </a:r>
            <a:r>
              <a:rPr lang="en-US" dirty="0"/>
              <a:t>Forensics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389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Evidence to the Case</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3370997" y="2508626"/>
            <a:ext cx="5461001" cy="4349374"/>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560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Disk Image</a:t>
            </a:r>
          </a:p>
        </p:txBody>
      </p:sp>
      <p:sp>
        <p:nvSpPr>
          <p:cNvPr id="3" name="Content Placeholder 2"/>
          <p:cNvSpPr>
            <a:spLocks noGrp="1"/>
          </p:cNvSpPr>
          <p:nvPr>
            <p:ph sz="half" idx="1"/>
          </p:nvPr>
        </p:nvSpPr>
        <p:spPr/>
        <p:txBody>
          <a:bodyPr/>
          <a:lstStyle/>
          <a:p>
            <a:r>
              <a:rPr lang="en-US" dirty="0"/>
              <a:t>Select the </a:t>
            </a:r>
            <a:r>
              <a:rPr lang="en-US" b="1" dirty="0"/>
              <a:t>[File ] </a:t>
            </a:r>
            <a:r>
              <a:rPr lang="en-US" dirty="0"/>
              <a:t>menu, or in the top right corner of the ‘Component List,’ select the green </a:t>
            </a:r>
            <a:r>
              <a:rPr lang="en-US" b="1" dirty="0"/>
              <a:t>Add </a:t>
            </a:r>
            <a:r>
              <a:rPr lang="en-US" dirty="0"/>
              <a:t>button and choose </a:t>
            </a:r>
            <a:r>
              <a:rPr lang="en-US" b="1" dirty="0"/>
              <a:t>[Add Disk Image...]. </a:t>
            </a:r>
            <a:r>
              <a:rPr lang="en-US" dirty="0"/>
              <a:t>An 'Open' window appears. Navigate to a disk image</a:t>
            </a:r>
            <a:r>
              <a:rPr lang="en-US" b="1" dirty="0"/>
              <a:t> </a:t>
            </a:r>
            <a:r>
              <a:rPr lang="en-US" dirty="0"/>
              <a:t>and select the </a:t>
            </a:r>
            <a:r>
              <a:rPr lang="en-US" b="1" dirty="0"/>
              <a:t>Open </a:t>
            </a:r>
            <a:r>
              <a:rPr lang="en-US" dirty="0"/>
              <a:t>button. An ‘Evidence Selection’ window appears.</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892120" y="2417009"/>
            <a:ext cx="4445065" cy="3971279"/>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56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Unallocated Space</a:t>
            </a:r>
          </a:p>
        </p:txBody>
      </p:sp>
      <p:sp>
        <p:nvSpPr>
          <p:cNvPr id="5" name="Content Placeholder 4"/>
          <p:cNvSpPr>
            <a:spLocks noGrp="1"/>
          </p:cNvSpPr>
          <p:nvPr>
            <p:ph sz="half" idx="1"/>
          </p:nvPr>
        </p:nvSpPr>
        <p:spPr/>
        <p:txBody>
          <a:bodyPr/>
          <a:lstStyle/>
          <a:p>
            <a:r>
              <a:rPr lang="en-US" dirty="0"/>
              <a:t>By default, BlackLight attempts to recover all listed file types, and this may take some time.</a:t>
            </a:r>
          </a:p>
          <a:p>
            <a:r>
              <a:rPr lang="en-US" dirty="0"/>
              <a:t>At the bottom of the ‘Evidence Selection’ window, activate the </a:t>
            </a:r>
            <a:r>
              <a:rPr lang="en-US" b="1" dirty="0"/>
              <a:t>Locate Files </a:t>
            </a:r>
            <a:r>
              <a:rPr lang="en-US" dirty="0"/>
              <a:t>checkbox, and select the </a:t>
            </a:r>
            <a:r>
              <a:rPr lang="en-US" b="1" dirty="0"/>
              <a:t>Settings </a:t>
            </a:r>
            <a:r>
              <a:rPr lang="en-US" dirty="0"/>
              <a:t>button to specify the unallocated file types to include in the recovery.</a:t>
            </a:r>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6955532" y="2603500"/>
            <a:ext cx="3330774" cy="341630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4495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Options</a:t>
            </a:r>
          </a:p>
        </p:txBody>
      </p:sp>
      <p:sp>
        <p:nvSpPr>
          <p:cNvPr id="3" name="Content Placeholder 2"/>
          <p:cNvSpPr>
            <a:spLocks noGrp="1"/>
          </p:cNvSpPr>
          <p:nvPr>
            <p:ph idx="1"/>
          </p:nvPr>
        </p:nvSpPr>
        <p:spPr>
          <a:xfrm>
            <a:off x="682388" y="2603500"/>
            <a:ext cx="10822675" cy="3416300"/>
          </a:xfrm>
        </p:spPr>
        <p:txBody>
          <a:bodyPr>
            <a:normAutofit lnSpcReduction="10000"/>
          </a:bodyPr>
          <a:lstStyle/>
          <a:p>
            <a:r>
              <a:rPr lang="en-US" dirty="0"/>
              <a:t>Signature Analysis 		Compare file headers to file extensions to see if they match</a:t>
            </a:r>
          </a:p>
          <a:p>
            <a:r>
              <a:rPr lang="en-US" dirty="0"/>
              <a:t>Process Pictures 			Identify images using signature analysis</a:t>
            </a:r>
          </a:p>
          <a:p>
            <a:r>
              <a:rPr lang="en-US" dirty="0"/>
              <a:t>Process Videos 			Parse videos and split them into sixteen frame sequences (4 x 4) to 							allow BlackLight gallery view and % skin tone analysis</a:t>
            </a:r>
          </a:p>
          <a:p>
            <a:r>
              <a:rPr lang="en-US" dirty="0"/>
              <a:t>Calculate File Hashes		Hash all files using MD5, SHA-1 and SHA-256 algorithms</a:t>
            </a:r>
          </a:p>
          <a:p>
            <a:r>
              <a:rPr lang="en-US" dirty="0"/>
              <a:t>Identify Known Files		Identify known file types using Known File Hash [KFH] databases</a:t>
            </a:r>
          </a:p>
          <a:p>
            <a:r>
              <a:rPr lang="en-US" dirty="0"/>
              <a:t>Locate Files 				Recover or attempt to recover deleted files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9113405"/>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an Evidence ID</a:t>
            </a:r>
          </a:p>
        </p:txBody>
      </p:sp>
      <p:sp>
        <p:nvSpPr>
          <p:cNvPr id="4" name="Content Placeholder 3"/>
          <p:cNvSpPr>
            <a:spLocks noGrp="1"/>
          </p:cNvSpPr>
          <p:nvPr>
            <p:ph sz="half" idx="1"/>
          </p:nvPr>
        </p:nvSpPr>
        <p:spPr/>
        <p:txBody>
          <a:bodyPr/>
          <a:lstStyle/>
          <a:p>
            <a:r>
              <a:rPr lang="en-US" dirty="0"/>
              <a:t>In the ‘Evidence Selection’ window, select the </a:t>
            </a:r>
            <a:r>
              <a:rPr lang="en-US" b="1" dirty="0"/>
              <a:t>&lt;Click to Edit&gt;</a:t>
            </a:r>
            <a:r>
              <a:rPr lang="en-US" dirty="0"/>
              <a:t> label</a:t>
            </a:r>
            <a:r>
              <a:rPr lang="en-US" b="1" dirty="0"/>
              <a:t>. </a:t>
            </a:r>
            <a:r>
              <a:rPr lang="en-US" dirty="0"/>
              <a:t>Enter an Evidence ID (e.g., the evidence ID on an evidence bag) if desired. </a:t>
            </a:r>
          </a:p>
          <a:p>
            <a:r>
              <a:rPr lang="en-US" dirty="0"/>
              <a:t>This input is visible in the Evidence ID column.</a:t>
            </a:r>
          </a:p>
          <a:p>
            <a:r>
              <a:rPr lang="en-US" b="1" dirty="0"/>
              <a:t>Note: Evidence IDs identify the device, NOT a device partition.</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7064714" y="2373625"/>
            <a:ext cx="4372110" cy="448437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1670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Run Pending Processes</a:t>
            </a:r>
          </a:p>
        </p:txBody>
      </p:sp>
      <p:sp>
        <p:nvSpPr>
          <p:cNvPr id="5" name="Content Placeholder 4"/>
          <p:cNvSpPr>
            <a:spLocks noGrp="1"/>
          </p:cNvSpPr>
          <p:nvPr>
            <p:ph sz="half" idx="1"/>
          </p:nvPr>
        </p:nvSpPr>
        <p:spPr>
          <a:xfrm>
            <a:off x="718226" y="2630795"/>
            <a:ext cx="4825158" cy="3416301"/>
          </a:xfrm>
        </p:spPr>
        <p:txBody>
          <a:bodyPr/>
          <a:lstStyle/>
          <a:p>
            <a:r>
              <a:rPr lang="en-US" dirty="0"/>
              <a:t>To run previously-skipped file processing options at any time, in the ‘Component List’ under ‘Activity,’ select ‘Evidence Status.’ </a:t>
            </a:r>
          </a:p>
          <a:p>
            <a:r>
              <a:rPr lang="en-US" dirty="0"/>
              <a:t>A </a:t>
            </a:r>
            <a:r>
              <a:rPr lang="en-US" b="1" dirty="0"/>
              <a:t>Run </a:t>
            </a:r>
            <a:r>
              <a:rPr lang="en-US" dirty="0"/>
              <a:t>button appears under the processing options that have yet to execute.</a:t>
            </a:r>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6080226" y="3712192"/>
            <a:ext cx="5812708" cy="1202116"/>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3594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Hash Sets</a:t>
            </a:r>
          </a:p>
        </p:txBody>
      </p:sp>
      <p:sp>
        <p:nvSpPr>
          <p:cNvPr id="5" name="Content Placeholder 4"/>
          <p:cNvSpPr>
            <a:spLocks noGrp="1"/>
          </p:cNvSpPr>
          <p:nvPr>
            <p:ph sz="half" idx="1"/>
          </p:nvPr>
        </p:nvSpPr>
        <p:spPr/>
        <p:txBody>
          <a:bodyPr>
            <a:normAutofit/>
          </a:bodyPr>
          <a:lstStyle/>
          <a:p>
            <a:r>
              <a:rPr lang="en-US" dirty="0"/>
              <a:t>The ‘Hash Sets’ window allows an examiner to choose which hash sets BlackLight should use to identify known and notable file types.</a:t>
            </a:r>
          </a:p>
          <a:p>
            <a:r>
              <a:rPr lang="en-US" dirty="0"/>
              <a:t>BlackLight ships with the Known OS X System Files hash set, the Hashkeeper hash sets and the Apple NSRL 2.44 hash set database.</a:t>
            </a:r>
          </a:p>
          <a:p>
            <a:r>
              <a:rPr lang="en-US" b="1" dirty="0"/>
              <a:t>Note: </a:t>
            </a:r>
            <a:r>
              <a:rPr lang="en-US" dirty="0"/>
              <a:t>The NSRL 2.44 hash set that ships with BlackLight is a subset of the full NSRL hash set database. It currently includes ONLY hash values identified for Apple-based products.</a:t>
            </a:r>
          </a:p>
        </p:txBody>
      </p:sp>
      <p:pic>
        <p:nvPicPr>
          <p:cNvPr id="3075" name="Picture 3"/>
          <p:cNvPicPr>
            <a:picLocks noGrp="1" noChangeAspect="1" noChangeArrowheads="1"/>
          </p:cNvPicPr>
          <p:nvPr>
            <p:ph sz="half" idx="2"/>
          </p:nvPr>
        </p:nvPicPr>
        <p:blipFill>
          <a:blip r:embed="rId2" cstate="print"/>
          <a:srcRect/>
          <a:stretch>
            <a:fillRect/>
          </a:stretch>
        </p:blipFill>
        <p:spPr bwMode="auto">
          <a:xfrm>
            <a:off x="6453239" y="2603500"/>
            <a:ext cx="4335359" cy="341630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3698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05001"/>
            <a:ext cx="10058400" cy="1752599"/>
          </a:xfrm>
        </p:spPr>
        <p:txBody>
          <a:bodyPr/>
          <a:lstStyle/>
          <a:p>
            <a:r>
              <a:rPr lang="en-US" dirty="0"/>
              <a:t>Processing the Crime Scene</a:t>
            </a:r>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6190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Hash Sets</a:t>
            </a:r>
          </a:p>
        </p:txBody>
      </p:sp>
      <p:sp>
        <p:nvSpPr>
          <p:cNvPr id="3" name="Content Placeholder 2"/>
          <p:cNvSpPr>
            <a:spLocks noGrp="1"/>
          </p:cNvSpPr>
          <p:nvPr>
            <p:ph idx="1"/>
          </p:nvPr>
        </p:nvSpPr>
        <p:spPr/>
        <p:txBody>
          <a:bodyPr/>
          <a:lstStyle/>
          <a:p>
            <a:r>
              <a:rPr lang="en-US" dirty="0"/>
              <a:t>Additionally, BlackLight recognizes Encase (6.19 and lower), NSRL (full), and BlackLight (.blhs) hash set formats. </a:t>
            </a:r>
          </a:p>
          <a:p>
            <a:r>
              <a:rPr lang="en-US" dirty="0"/>
              <a:t>BlackLight also imports hash sets saved as text files as long as the file contains one hash value per line with each line separated by a carriage return. </a:t>
            </a:r>
          </a:p>
          <a:p>
            <a:r>
              <a:rPr lang="en-US" dirty="0"/>
              <a:t>Custom hash sets created in BlackLight are automatically saved in the blhs format and are available for use in all BlackLight cases.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850019"/>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Processing the Evidence</a:t>
            </a:r>
          </a:p>
        </p:txBody>
      </p:sp>
      <p:sp>
        <p:nvSpPr>
          <p:cNvPr id="5" name="Content Placeholder 4"/>
          <p:cNvSpPr>
            <a:spLocks noGrp="1"/>
          </p:cNvSpPr>
          <p:nvPr>
            <p:ph sz="half" idx="1"/>
          </p:nvPr>
        </p:nvSpPr>
        <p:spPr>
          <a:xfrm>
            <a:off x="532263" y="2603500"/>
            <a:ext cx="5447849" cy="3416301"/>
          </a:xfrm>
        </p:spPr>
        <p:txBody>
          <a:bodyPr>
            <a:normAutofit/>
          </a:bodyPr>
          <a:lstStyle/>
          <a:p>
            <a:r>
              <a:rPr lang="en-US" dirty="0"/>
              <a:t>While a partition is in the 'Optimizing' process, the examiner can begin browsing data in various views, though it must be remembered that not all data is available to view until processing is complete. </a:t>
            </a:r>
          </a:p>
          <a:p>
            <a:r>
              <a:rPr lang="en-US" dirty="0"/>
              <a:t>Banners appear at the top of the 'Content Pane' to remind the examiner that the picture and video processors must be run before all picture and video files can be viewed.</a:t>
            </a: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6386134" y="2562580"/>
            <a:ext cx="4824412" cy="85047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412956" y="3529296"/>
            <a:ext cx="4717271" cy="3328704"/>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0669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Run Pending Processes</a:t>
            </a:r>
          </a:p>
        </p:txBody>
      </p:sp>
      <p:sp>
        <p:nvSpPr>
          <p:cNvPr id="5" name="Content Placeholder 4"/>
          <p:cNvSpPr>
            <a:spLocks noGrp="1"/>
          </p:cNvSpPr>
          <p:nvPr>
            <p:ph sz="half" idx="2"/>
          </p:nvPr>
        </p:nvSpPr>
        <p:spPr/>
        <p:txBody>
          <a:bodyPr/>
          <a:lstStyle/>
          <a:p>
            <a:r>
              <a:rPr lang="en-US" dirty="0"/>
              <a:t>To run previously-skipped file processing options at any time, in the ‘Component List’ under ‘Activity,’ select ‘Evidence Status.’ </a:t>
            </a:r>
          </a:p>
          <a:p>
            <a:r>
              <a:rPr lang="en-US" dirty="0"/>
              <a:t>A </a:t>
            </a:r>
            <a:r>
              <a:rPr lang="en-US" b="1" dirty="0"/>
              <a:t>Run </a:t>
            </a:r>
            <a:r>
              <a:rPr lang="en-US" dirty="0"/>
              <a:t>button appears under the processing options that have yet to execute.</a:t>
            </a:r>
          </a:p>
        </p:txBody>
      </p:sp>
      <p:pic>
        <p:nvPicPr>
          <p:cNvPr id="7" name="Picture 2"/>
          <p:cNvPicPr>
            <a:picLocks noGrp="1" noChangeAspect="1" noChangeArrowheads="1"/>
          </p:cNvPicPr>
          <p:nvPr>
            <p:ph sz="quarter" idx="4"/>
          </p:nvPr>
        </p:nvPicPr>
        <p:blipFill>
          <a:blip r:embed="rId2" cstate="print"/>
          <a:stretch>
            <a:fillRect/>
          </a:stretch>
        </p:blipFill>
        <p:spPr bwMode="auto">
          <a:xfrm>
            <a:off x="6327775" y="3922461"/>
            <a:ext cx="4343400" cy="765678"/>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0932215"/>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Filtering</a:t>
            </a:r>
            <a:endParaRPr lang="en-US" dirty="0"/>
          </a:p>
        </p:txBody>
      </p:sp>
      <p:sp>
        <p:nvSpPr>
          <p:cNvPr id="8" name="Content Placeholder 7"/>
          <p:cNvSpPr>
            <a:spLocks noGrp="1"/>
          </p:cNvSpPr>
          <p:nvPr>
            <p:ph idx="1"/>
          </p:nvPr>
        </p:nvSpPr>
        <p:spPr/>
        <p:txBody>
          <a:bodyPr/>
          <a:lstStyle/>
          <a:p>
            <a:r>
              <a:rPr lang="en-US" dirty="0" smtClean="0"/>
              <a:t>Filtering helps save time when looking for specific evidence.</a:t>
            </a:r>
          </a:p>
          <a:p>
            <a:r>
              <a:rPr lang="en-US" dirty="0" smtClean="0"/>
              <a:t>BlackLight can filter data based on different criteria</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Geolocation </a:t>
            </a:r>
            <a:endParaRPr lang="en-US" dirty="0"/>
          </a:p>
        </p:txBody>
      </p:sp>
      <p:sp>
        <p:nvSpPr>
          <p:cNvPr id="3" name="Content Placeholder 2"/>
          <p:cNvSpPr>
            <a:spLocks noGrp="1"/>
          </p:cNvSpPr>
          <p:nvPr>
            <p:ph idx="1"/>
          </p:nvPr>
        </p:nvSpPr>
        <p:spPr/>
        <p:txBody>
          <a:bodyPr/>
          <a:lstStyle/>
          <a:p>
            <a:r>
              <a:rPr lang="en-US" dirty="0" smtClean="0"/>
              <a:t>Helps identify where images were taken.</a:t>
            </a:r>
          </a:p>
          <a:p>
            <a:r>
              <a:rPr lang="en-US" dirty="0" smtClean="0"/>
              <a:t>Can be viewed in Google Maps</a:t>
            </a:r>
          </a:p>
          <a:p>
            <a:r>
              <a:rPr lang="en-US" dirty="0" smtClean="0"/>
              <a:t>Can be exported and viewed in Google Earth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Write the Report</a:t>
            </a:r>
          </a:p>
        </p:txBody>
      </p:sp>
      <p:sp>
        <p:nvSpPr>
          <p:cNvPr id="3" name="Content Placeholder 2"/>
          <p:cNvSpPr>
            <a:spLocks noGrp="1"/>
          </p:cNvSpPr>
          <p:nvPr>
            <p:ph idx="1"/>
          </p:nvPr>
        </p:nvSpPr>
        <p:spPr/>
        <p:txBody>
          <a:bodyPr/>
          <a:lstStyle/>
          <a:p>
            <a:r>
              <a:rPr lang="en-US" dirty="0" smtClean="0"/>
              <a:t>Investigative Report can be generated in different formats. </a:t>
            </a:r>
          </a:p>
          <a:p>
            <a:pPr lvl="1"/>
            <a:r>
              <a:rPr lang="en-US" dirty="0" smtClean="0"/>
              <a:t>HTML</a:t>
            </a:r>
          </a:p>
          <a:p>
            <a:pPr lvl="1"/>
            <a:r>
              <a:rPr lang="en-US" dirty="0" smtClean="0"/>
              <a:t>PDF</a:t>
            </a:r>
          </a:p>
          <a:p>
            <a:pPr lvl="1"/>
            <a:r>
              <a:rPr lang="en-US" dirty="0" smtClean="0"/>
              <a:t>DOCX</a:t>
            </a:r>
          </a:p>
          <a:p>
            <a:pPr lvl="1"/>
            <a:r>
              <a:rPr lang="en-US" dirty="0" smtClean="0"/>
              <a:t>Text</a:t>
            </a:r>
          </a:p>
          <a:p>
            <a:pPr lvl="1"/>
            <a:endParaRPr lang="en-US" dirty="0" smtClean="0"/>
          </a:p>
          <a:p>
            <a:r>
              <a:rPr lang="en-US" dirty="0" smtClean="0"/>
              <a:t>Forensic Examiner may decide to print all Report Elements or only certain elements to present as evidence.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4837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Careers in Forensics</a:t>
            </a:r>
            <a:endParaRPr lang="en-US" dirty="0"/>
          </a:p>
        </p:txBody>
      </p:sp>
      <p:sp>
        <p:nvSpPr>
          <p:cNvPr id="3" name="Content Placeholder 2"/>
          <p:cNvSpPr>
            <a:spLocks noGrp="1"/>
          </p:cNvSpPr>
          <p:nvPr>
            <p:ph idx="1"/>
          </p:nvPr>
        </p:nvSpPr>
        <p:spPr/>
        <p:txBody>
          <a:bodyPr/>
          <a:lstStyle/>
          <a:p>
            <a:r>
              <a:rPr lang="en-US" dirty="0" smtClean="0"/>
              <a:t>Forensic Scientist</a:t>
            </a:r>
          </a:p>
          <a:p>
            <a:r>
              <a:rPr lang="en-US" dirty="0" smtClean="0"/>
              <a:t>Criminologist</a:t>
            </a:r>
          </a:p>
          <a:p>
            <a:r>
              <a:rPr lang="en-US" dirty="0" smtClean="0"/>
              <a:t>Crime Scene Investigation</a:t>
            </a:r>
          </a:p>
          <a:p>
            <a:r>
              <a:rPr lang="en-US" dirty="0" smtClean="0"/>
              <a:t>Cyber Analyst</a:t>
            </a:r>
          </a:p>
          <a:p>
            <a:r>
              <a:rPr lang="en-US" dirty="0" smtClean="0"/>
              <a:t>Forensic Science Analyst</a:t>
            </a:r>
          </a:p>
          <a:p>
            <a:r>
              <a:rPr lang="en-US" dirty="0" smtClean="0"/>
              <a:t>Latent Print Examiner</a:t>
            </a:r>
          </a:p>
          <a:p>
            <a:r>
              <a:rPr lang="en-US" dirty="0" smtClean="0"/>
              <a:t>Digital Forensic  Investigator</a:t>
            </a:r>
          </a:p>
          <a:p>
            <a:r>
              <a:rPr lang="en-US" dirty="0" smtClean="0"/>
              <a:t>E-Discovery Investigator</a:t>
            </a:r>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1013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Certifications Benefits</a:t>
            </a:r>
            <a:endParaRPr lang="en-US" dirty="0"/>
          </a:p>
        </p:txBody>
      </p:sp>
      <p:sp>
        <p:nvSpPr>
          <p:cNvPr id="3" name="Content Placeholder 2"/>
          <p:cNvSpPr>
            <a:spLocks noGrp="1"/>
          </p:cNvSpPr>
          <p:nvPr>
            <p:ph idx="1"/>
          </p:nvPr>
        </p:nvSpPr>
        <p:spPr/>
        <p:txBody>
          <a:bodyPr/>
          <a:lstStyle/>
          <a:p>
            <a:r>
              <a:rPr lang="en-US" dirty="0" smtClean="0"/>
              <a:t>Each company provides their own certification programs:</a:t>
            </a:r>
          </a:p>
          <a:p>
            <a:pPr lvl="1"/>
            <a:r>
              <a:rPr lang="en-US" dirty="0" smtClean="0"/>
              <a:t>Employers look for industry certifications and formal education</a:t>
            </a:r>
          </a:p>
          <a:p>
            <a:pPr lvl="1"/>
            <a:r>
              <a:rPr lang="en-US" dirty="0" smtClean="0"/>
              <a:t>It helps when you are an expert witness in a court of law</a:t>
            </a:r>
          </a:p>
          <a:p>
            <a:pPr lvl="1"/>
            <a:r>
              <a:rPr lang="en-US" dirty="0" smtClean="0"/>
              <a:t>Mastering multiple tools provides more opportunities </a:t>
            </a:r>
          </a:p>
          <a:p>
            <a:pPr lvl="1"/>
            <a:r>
              <a:rPr lang="en-US" dirty="0" smtClean="0"/>
              <a:t>Some specialize in mobile forensics, others in computer forensics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5860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Industry Certifications</a:t>
            </a:r>
            <a:endParaRPr lang="en-US" dirty="0"/>
          </a:p>
        </p:txBody>
      </p:sp>
      <p:sp>
        <p:nvSpPr>
          <p:cNvPr id="3" name="Content Placeholder 2"/>
          <p:cNvSpPr>
            <a:spLocks noGrp="1"/>
          </p:cNvSpPr>
          <p:nvPr>
            <p:ph idx="1"/>
          </p:nvPr>
        </p:nvSpPr>
        <p:spPr/>
        <p:txBody>
          <a:bodyPr/>
          <a:lstStyle/>
          <a:p>
            <a:r>
              <a:rPr lang="en-US" dirty="0" smtClean="0"/>
              <a:t>Each company provides their own certification programs:</a:t>
            </a:r>
          </a:p>
          <a:p>
            <a:pPr lvl="1"/>
            <a:r>
              <a:rPr lang="en-US" dirty="0" smtClean="0"/>
              <a:t>Certified Computer Examiner</a:t>
            </a:r>
          </a:p>
          <a:p>
            <a:pPr lvl="1"/>
            <a:r>
              <a:rPr lang="en-US" dirty="0" smtClean="0"/>
              <a:t>Computer Hacking Forensic Investigator</a:t>
            </a:r>
          </a:p>
          <a:p>
            <a:pPr lvl="1"/>
            <a:r>
              <a:rPr lang="en-US" dirty="0" smtClean="0"/>
              <a:t>Certified  Forensic Computer Examiner</a:t>
            </a:r>
          </a:p>
          <a:p>
            <a:pPr lvl="1"/>
            <a:r>
              <a:rPr lang="en-US" dirty="0" smtClean="0"/>
              <a:t>Cyber Security Forensic Examiner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9144000" cy="1752600"/>
          </a:xfrm>
        </p:spPr>
        <p:txBody>
          <a:bodyPr>
            <a:normAutofit fontScale="90000"/>
          </a:bodyPr>
          <a:lstStyle/>
          <a:p>
            <a:pPr algn="ctr"/>
            <a:r>
              <a:rPr lang="en-US" dirty="0"/>
              <a:t>Thank </a:t>
            </a:r>
            <a:r>
              <a:rPr lang="en-US" dirty="0" smtClean="0"/>
              <a:t>You</a:t>
            </a:r>
            <a:r>
              <a:rPr lang="en-US" dirty="0"/>
              <a:t/>
            </a:r>
            <a:br>
              <a:rPr lang="en-US" dirty="0"/>
            </a:br>
            <a:r>
              <a:rPr lang="en-US" sz="1300" dirty="0" smtClean="0"/>
              <a:t>Contact</a:t>
            </a:r>
            <a:br>
              <a:rPr lang="en-US" sz="1300" dirty="0" smtClean="0"/>
            </a:br>
            <a:r>
              <a:rPr lang="en-US" sz="1300" dirty="0" smtClean="0"/>
              <a:t> Deanne Wesley </a:t>
            </a:r>
            <a:r>
              <a:rPr lang="en-US" sz="1300" dirty="0" smtClean="0">
                <a:hlinkClick r:id="rId2"/>
              </a:rPr>
              <a:t>dwesley@forsythtech.edu</a:t>
            </a:r>
            <a:r>
              <a:rPr lang="en-US" sz="1300" dirty="0" smtClean="0"/>
              <a:t/>
            </a:r>
            <a:br>
              <a:rPr lang="en-US" sz="1300" dirty="0" smtClean="0"/>
            </a:br>
            <a:r>
              <a:rPr lang="en-US" sz="1300" dirty="0" smtClean="0"/>
              <a:t>Francisco </a:t>
            </a:r>
            <a:r>
              <a:rPr lang="en-US" sz="1300" dirty="0"/>
              <a:t>Salinas  </a:t>
            </a:r>
            <a:r>
              <a:rPr lang="en-US" sz="1300" dirty="0" smtClean="0">
                <a:hlinkClick r:id="rId3"/>
              </a:rPr>
              <a:t>fsalinas@southtexascollege.edu</a:t>
            </a:r>
            <a:r>
              <a:rPr lang="en-US" sz="1300" dirty="0" smtClean="0"/>
              <a:t/>
            </a:r>
            <a:br>
              <a:rPr lang="en-US" sz="1300" dirty="0" smtClean="0"/>
            </a:br>
            <a:r>
              <a:rPr lang="en-US" dirty="0" smtClean="0"/>
              <a:t/>
            </a:r>
            <a:br>
              <a:rPr lang="en-US" dirty="0" smtClean="0"/>
            </a:br>
            <a:endParaRPr lang="en-US" dirty="0"/>
          </a:p>
        </p:txBody>
      </p:sp>
      <p:pic>
        <p:nvPicPr>
          <p:cNvPr id="4" name="Picture 3" descr="Foreclosure Fraud – Fighting Foreclosure Fraud by Sharing the ..."/>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2276855"/>
            <a:ext cx="11811000" cy="383154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285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Chain of Custody Form</a:t>
            </a:r>
            <a:endParaRPr lang="en-US" dirty="0"/>
          </a:p>
        </p:txBody>
      </p:sp>
      <p:sp>
        <p:nvSpPr>
          <p:cNvPr id="3" name="Content Placeholder 2"/>
          <p:cNvSpPr>
            <a:spLocks noGrp="1"/>
          </p:cNvSpPr>
          <p:nvPr>
            <p:ph type="subTitle" idx="1"/>
          </p:nvPr>
        </p:nvSpPr>
        <p:spPr/>
        <p:txBody>
          <a:bodyPr/>
          <a:lstStyle/>
          <a:p>
            <a:r>
              <a:rPr lang="en-US" dirty="0" smtClean="0"/>
              <a:t>Purpose: To document the evidence that was collected.</a:t>
            </a:r>
          </a:p>
          <a:p>
            <a:r>
              <a:rPr lang="en-US" dirty="0" smtClean="0"/>
              <a:t>*The evidence must be reliable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526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318" y="228601"/>
            <a:ext cx="10058400" cy="1752600"/>
          </a:xfrm>
        </p:spPr>
        <p:txBody>
          <a:bodyPr/>
          <a:lstStyle/>
          <a:p>
            <a:r>
              <a:rPr lang="en-US" dirty="0" smtClean="0"/>
              <a:t>        Sample </a:t>
            </a:r>
            <a:br>
              <a:rPr lang="en-US" dirty="0" smtClean="0"/>
            </a:br>
            <a:r>
              <a:rPr lang="en-US" dirty="0" smtClean="0"/>
              <a:t>Chain </a:t>
            </a:r>
            <a:r>
              <a:rPr lang="en-US" dirty="0"/>
              <a:t>of Custody Form</a:t>
            </a:r>
          </a:p>
        </p:txBody>
      </p:sp>
      <p:sp>
        <p:nvSpPr>
          <p:cNvPr id="3" name="Content Placeholder 2"/>
          <p:cNvSpPr>
            <a:spLocks noGrp="1"/>
          </p:cNvSpPr>
          <p:nvPr>
            <p:ph type="subTitle" idx="1"/>
          </p:nvPr>
        </p:nvSpPr>
        <p:spPr>
          <a:xfrm>
            <a:off x="1447800" y="2133600"/>
            <a:ext cx="7543800" cy="3505200"/>
          </a:xfrm>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47801" y="1828800"/>
            <a:ext cx="7543800" cy="3886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3746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Forensic Tools</a:t>
            </a:r>
            <a:endParaRPr lang="en-US" dirty="0"/>
          </a:p>
        </p:txBody>
      </p:sp>
      <p:sp>
        <p:nvSpPr>
          <p:cNvPr id="3" name="Content Placeholder 2"/>
          <p:cNvSpPr>
            <a:spLocks noGrp="1"/>
          </p:cNvSpPr>
          <p:nvPr>
            <p:ph idx="1"/>
          </p:nvPr>
        </p:nvSpPr>
        <p:spPr>
          <a:xfrm>
            <a:off x="1154954" y="2377440"/>
            <a:ext cx="10427446" cy="4304714"/>
          </a:xfrm>
        </p:spPr>
        <p:txBody>
          <a:bodyPr>
            <a:normAutofit/>
          </a:bodyPr>
          <a:lstStyle/>
          <a:p>
            <a:r>
              <a:rPr lang="en-US" dirty="0" smtClean="0"/>
              <a:t>There are multiple tools in the industry available to Digital Forensic Examiners:</a:t>
            </a:r>
          </a:p>
          <a:p>
            <a:pPr lvl="1">
              <a:buNone/>
            </a:pPr>
            <a:r>
              <a:rPr lang="en-US" b="1" dirty="0" smtClean="0"/>
              <a:t>Name of Tool	</a:t>
            </a:r>
            <a:r>
              <a:rPr lang="en-US" dirty="0" smtClean="0"/>
              <a:t>		</a:t>
            </a:r>
            <a:r>
              <a:rPr lang="en-US" b="1" dirty="0" smtClean="0"/>
              <a:t>Company Name</a:t>
            </a:r>
            <a:r>
              <a:rPr lang="en-US" dirty="0" smtClean="0"/>
              <a:t>			</a:t>
            </a:r>
            <a:r>
              <a:rPr lang="en-US" b="1" dirty="0" smtClean="0"/>
              <a:t>Web URL</a:t>
            </a:r>
          </a:p>
          <a:p>
            <a:pPr lvl="1"/>
            <a:r>
              <a:rPr lang="en-US" dirty="0" smtClean="0"/>
              <a:t>Backlight 			Black Bag Technologies	</a:t>
            </a:r>
            <a:r>
              <a:rPr lang="en-US" dirty="0" smtClean="0">
                <a:hlinkClick r:id="rId2"/>
              </a:rPr>
              <a:t>www.blackbagtech.com</a:t>
            </a:r>
            <a:r>
              <a:rPr lang="en-US" dirty="0" smtClean="0"/>
              <a:t> </a:t>
            </a:r>
          </a:p>
          <a:p>
            <a:pPr lvl="1"/>
            <a:r>
              <a:rPr lang="en-US" dirty="0" smtClean="0"/>
              <a:t>P2C / DS			Paraben Corporation		</a:t>
            </a:r>
            <a:r>
              <a:rPr lang="en-US" dirty="0" smtClean="0">
                <a:hlinkClick r:id="rId3"/>
              </a:rPr>
              <a:t>www.paraben.com</a:t>
            </a:r>
            <a:endParaRPr lang="en-US" dirty="0" smtClean="0"/>
          </a:p>
          <a:p>
            <a:pPr lvl="1"/>
            <a:r>
              <a:rPr lang="en-US" dirty="0" smtClean="0"/>
              <a:t>Encase			Guidance Software		</a:t>
            </a:r>
            <a:r>
              <a:rPr lang="en-US" dirty="0" smtClean="0">
                <a:hlinkClick r:id="rId4"/>
              </a:rPr>
              <a:t>www.guidancesoftware.com</a:t>
            </a:r>
            <a:r>
              <a:rPr lang="en-US" dirty="0" smtClean="0"/>
              <a:t> </a:t>
            </a:r>
          </a:p>
          <a:p>
            <a:pPr lvl="1"/>
            <a:r>
              <a:rPr lang="en-US" dirty="0" smtClean="0"/>
              <a:t>Forensic Toolkit (FTK) Access Data				</a:t>
            </a:r>
            <a:r>
              <a:rPr lang="en-US" dirty="0" smtClean="0">
                <a:hlinkClick r:id="rId5"/>
              </a:rPr>
              <a:t>www.accessdata.com</a:t>
            </a:r>
            <a:r>
              <a:rPr lang="en-US" dirty="0" smtClean="0"/>
              <a:t> </a:t>
            </a:r>
          </a:p>
          <a:p>
            <a:pPr lvl="1"/>
            <a:r>
              <a:rPr lang="en-US" dirty="0" smtClean="0"/>
              <a:t>Cellebrite			Cellebrite				</a:t>
            </a:r>
            <a:r>
              <a:rPr lang="en-US" dirty="0" smtClean="0">
                <a:hlinkClick r:id="rId6"/>
              </a:rPr>
              <a:t>www.cellebrite.com</a:t>
            </a:r>
            <a:r>
              <a:rPr lang="en-US" dirty="0" smtClean="0"/>
              <a:t> </a:t>
            </a:r>
          </a:p>
          <a:p>
            <a:pPr lvl="1"/>
            <a:r>
              <a:rPr lang="en-US" dirty="0" smtClean="0"/>
              <a:t>IEF				Magnet Forensics			</a:t>
            </a:r>
            <a:r>
              <a:rPr lang="en-US" dirty="0" smtClean="0">
                <a:hlinkClick r:id="rId7"/>
              </a:rPr>
              <a:t>www.magnetforensics.com</a:t>
            </a:r>
            <a:r>
              <a:rPr lang="en-US" dirty="0" smtClean="0"/>
              <a:t> </a:t>
            </a:r>
          </a:p>
          <a:p>
            <a:pPr lvl="1"/>
            <a:r>
              <a:rPr lang="en-US" dirty="0" smtClean="0"/>
              <a:t>SANS DFIR			SANS					</a:t>
            </a:r>
            <a:r>
              <a:rPr lang="en-US" dirty="0" smtClean="0">
                <a:hlinkClick r:id="rId8"/>
              </a:rPr>
              <a:t>http://digital-forensics.sans.org/</a:t>
            </a:r>
            <a:r>
              <a:rPr lang="en-US" dirty="0" smtClean="0"/>
              <a:t> </a:t>
            </a:r>
          </a:p>
          <a:p>
            <a:pPr lvl="1">
              <a:buClr>
                <a:srgbClr val="B31166"/>
              </a:buClr>
            </a:pPr>
            <a:r>
              <a:rPr lang="en-US" dirty="0">
                <a:solidFill>
                  <a:prstClr val="black">
                    <a:lumMod val="75000"/>
                    <a:lumOff val="25000"/>
                  </a:prstClr>
                </a:solidFill>
              </a:rPr>
              <a:t>OS Forensic  		Pass Mark				</a:t>
            </a:r>
            <a:r>
              <a:rPr lang="en-US" dirty="0">
                <a:solidFill>
                  <a:prstClr val="black">
                    <a:lumMod val="75000"/>
                    <a:lumOff val="25000"/>
                  </a:prstClr>
                </a:solidFill>
                <a:hlinkClick r:id="rId9"/>
              </a:rPr>
              <a:t>http://</a:t>
            </a:r>
            <a:r>
              <a:rPr lang="en-US" dirty="0" smtClean="0">
                <a:solidFill>
                  <a:prstClr val="black">
                    <a:lumMod val="75000"/>
                    <a:lumOff val="25000"/>
                  </a:prstClr>
                </a:solidFill>
                <a:hlinkClick r:id="rId9"/>
              </a:rPr>
              <a:t>www.osforensics.com/osforensics.html</a:t>
            </a:r>
            <a:endParaRPr lang="en-US" dirty="0" smtClean="0">
              <a:solidFill>
                <a:prstClr val="black">
                  <a:lumMod val="75000"/>
                  <a:lumOff val="25000"/>
                </a:prstClr>
              </a:solidFill>
            </a:endParaRPr>
          </a:p>
          <a:p>
            <a:pPr lvl="1">
              <a:buClr>
                <a:srgbClr val="B31166"/>
              </a:buClr>
            </a:pPr>
            <a:endParaRPr lang="en-US" dirty="0">
              <a:solidFill>
                <a:prstClr val="black">
                  <a:lumMod val="75000"/>
                  <a:lumOff val="25000"/>
                </a:prstClr>
              </a:solidFill>
            </a:endParaRP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343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the Plug on a Live System?</a:t>
            </a:r>
            <a:endParaRPr lang="en-US" dirty="0"/>
          </a:p>
        </p:txBody>
      </p:sp>
      <p:sp>
        <p:nvSpPr>
          <p:cNvPr id="3" name="Content Placeholder 2"/>
          <p:cNvSpPr>
            <a:spLocks noGrp="1"/>
          </p:cNvSpPr>
          <p:nvPr>
            <p:ph idx="1"/>
          </p:nvPr>
        </p:nvSpPr>
        <p:spPr/>
        <p:txBody>
          <a:bodyPr/>
          <a:lstStyle/>
          <a:p>
            <a:r>
              <a:rPr lang="en-US" dirty="0" smtClean="0"/>
              <a:t>Not a good idea anymore.</a:t>
            </a:r>
          </a:p>
          <a:p>
            <a:pPr lvl="1"/>
            <a:r>
              <a:rPr lang="en-US" dirty="0" smtClean="0"/>
              <a:t>Much information gets loaded into RAM</a:t>
            </a:r>
          </a:p>
          <a:p>
            <a:pPr lvl="2"/>
            <a:r>
              <a:rPr lang="en-US" dirty="0" smtClean="0"/>
              <a:t>Malware</a:t>
            </a:r>
          </a:p>
          <a:p>
            <a:pPr lvl="2"/>
            <a:r>
              <a:rPr lang="en-US" dirty="0" smtClean="0"/>
              <a:t>Pictures</a:t>
            </a:r>
          </a:p>
          <a:p>
            <a:pPr lvl="2"/>
            <a:r>
              <a:rPr lang="en-US" dirty="0" smtClean="0"/>
              <a:t>Passwords</a:t>
            </a:r>
          </a:p>
          <a:p>
            <a:pPr lvl="1"/>
            <a:r>
              <a:rPr lang="en-US" dirty="0" smtClean="0"/>
              <a:t>Proprietary and Open Source tools can utilized to acquire RAM and Pagefile.sys</a:t>
            </a:r>
          </a:p>
          <a:p>
            <a:pPr lvl="2">
              <a:buNone/>
            </a:pPr>
            <a:endParaRPr lang="en-US" dirty="0" smtClean="0"/>
          </a:p>
          <a:p>
            <a:pPr lvl="1"/>
            <a:r>
              <a:rPr lang="en-US" dirty="0" smtClean="0"/>
              <a:t>Running Processes can be collected from a live machine</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RAM from a Live Machine</a:t>
            </a:r>
            <a:endParaRPr lang="en-US" dirty="0"/>
          </a:p>
        </p:txBody>
      </p:sp>
      <p:sp>
        <p:nvSpPr>
          <p:cNvPr id="3" name="Content Placeholder 2"/>
          <p:cNvSpPr>
            <a:spLocks noGrp="1"/>
          </p:cNvSpPr>
          <p:nvPr>
            <p:ph idx="1"/>
          </p:nvPr>
        </p:nvSpPr>
        <p:spPr/>
        <p:txBody>
          <a:bodyPr/>
          <a:lstStyle/>
          <a:p>
            <a:r>
              <a:rPr lang="en-US" dirty="0" smtClean="0"/>
              <a:t>Physical Memory vs. Virtual Memory</a:t>
            </a:r>
          </a:p>
          <a:p>
            <a:pPr lvl="1"/>
            <a:r>
              <a:rPr lang="en-US" dirty="0" smtClean="0"/>
              <a:t>Random Access Memory is faster</a:t>
            </a:r>
          </a:p>
          <a:p>
            <a:pPr lvl="1"/>
            <a:r>
              <a:rPr lang="en-US" dirty="0" smtClean="0"/>
              <a:t>Virtual Memory is slower (stored on the hard disk)</a:t>
            </a:r>
          </a:p>
          <a:p>
            <a:pPr lvl="2"/>
            <a:r>
              <a:rPr lang="en-US" dirty="0" smtClean="0"/>
              <a:t>Pagefile.sys stored on the root of the C drive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Capture Tools</a:t>
            </a:r>
            <a:endParaRPr lang="en-US" dirty="0"/>
          </a:p>
        </p:txBody>
      </p:sp>
      <p:sp>
        <p:nvSpPr>
          <p:cNvPr id="3" name="Content Placeholder 2"/>
          <p:cNvSpPr>
            <a:spLocks noGrp="1"/>
          </p:cNvSpPr>
          <p:nvPr>
            <p:ph idx="1"/>
          </p:nvPr>
        </p:nvSpPr>
        <p:spPr>
          <a:xfrm>
            <a:off x="228600" y="2603500"/>
            <a:ext cx="11582400" cy="3416300"/>
          </a:xfrm>
        </p:spPr>
        <p:txBody>
          <a:bodyPr/>
          <a:lstStyle/>
          <a:p>
            <a:r>
              <a:rPr lang="en-US" dirty="0" smtClean="0"/>
              <a:t>FTK Imager						Access Data				</a:t>
            </a:r>
            <a:r>
              <a:rPr lang="en-US" dirty="0" smtClean="0">
                <a:hlinkClick r:id="rId2"/>
              </a:rPr>
              <a:t>www.accessdata.com</a:t>
            </a:r>
            <a:endParaRPr lang="en-US" dirty="0" smtClean="0"/>
          </a:p>
          <a:p>
            <a:r>
              <a:rPr lang="en-US" dirty="0" smtClean="0"/>
              <a:t>SiQuest Memory Imager			SiQuest						</a:t>
            </a:r>
            <a:r>
              <a:rPr lang="en-US" dirty="0" smtClean="0">
                <a:hlinkClick r:id="rId3"/>
              </a:rPr>
              <a:t>www.siquest.com</a:t>
            </a:r>
            <a:r>
              <a:rPr lang="en-US" dirty="0" smtClean="0"/>
              <a:t> </a:t>
            </a:r>
          </a:p>
          <a:p>
            <a:r>
              <a:rPr lang="en-US" dirty="0" smtClean="0"/>
              <a:t>Magnet RAM Capture			Magnet Forensics			</a:t>
            </a:r>
            <a:r>
              <a:rPr lang="en-US" dirty="0" smtClean="0">
                <a:hlinkClick r:id="rId4"/>
              </a:rPr>
              <a:t>www.magnetforensics.com</a:t>
            </a:r>
            <a:endParaRPr lang="en-US" dirty="0" smtClean="0"/>
          </a:p>
          <a:p>
            <a:r>
              <a:rPr lang="en-US" dirty="0" smtClean="0"/>
              <a:t>OSForensics Memory Viewer		Passmark Software			</a:t>
            </a:r>
            <a:r>
              <a:rPr lang="en-US" dirty="0" smtClean="0">
                <a:hlinkClick r:id="rId5"/>
              </a:rPr>
              <a:t>www.osforensics.com</a:t>
            </a:r>
            <a:endParaRPr lang="en-US" dirty="0" smtClean="0"/>
          </a:p>
          <a:p>
            <a:r>
              <a:rPr lang="en-US" dirty="0" smtClean="0"/>
              <a:t>Belkasoft Live RAM Capturer		Belkasoft					</a:t>
            </a:r>
            <a:r>
              <a:rPr lang="en-US" dirty="0" smtClean="0">
                <a:hlinkClick r:id="rId6"/>
              </a:rPr>
              <a:t>www.belkasoft.com/ram/download</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15_4109default" id="{E728D685-11FC-4812-BA85-57AC6F9C9F40}" vid="{BC4E008B-95FF-4815-904E-143A8EDFC1D4}"/>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Ion Boardroom" id="{FC33163D-4339-46B1-8EED-24C834239D99}" vid="{B8502691-933B-45FE-8764-BA278511EF27}"/>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0</TotalTime>
  <Words>1922</Words>
  <Application>Microsoft Macintosh PowerPoint</Application>
  <PresentationFormat>Custom</PresentationFormat>
  <Paragraphs>181</Paragraphs>
  <Slides>39</Slides>
  <Notes>0</Notes>
  <HiddenSlides>0</HiddenSlides>
  <MMClips>0</MMClips>
  <ScaleCrop>false</ScaleCrop>
  <HeadingPairs>
    <vt:vector size="4" baseType="variant">
      <vt:variant>
        <vt:lpstr>Design Template</vt:lpstr>
      </vt:variant>
      <vt:variant>
        <vt:i4>2</vt:i4>
      </vt:variant>
      <vt:variant>
        <vt:lpstr>Slide Titles</vt:lpstr>
      </vt:variant>
      <vt:variant>
        <vt:i4>39</vt:i4>
      </vt:variant>
    </vt:vector>
  </HeadingPairs>
  <TitlesOfParts>
    <vt:vector size="41" baseType="lpstr">
      <vt:lpstr>Tech Computer 16x9</vt:lpstr>
      <vt:lpstr>Ion Boardroom</vt:lpstr>
      <vt:lpstr>Mock Forensics Crime Scene Investigation utilizing the Chain of Custody.</vt:lpstr>
      <vt:lpstr>Workshop Objectives</vt:lpstr>
      <vt:lpstr>Processing the Crime Scene</vt:lpstr>
      <vt:lpstr>Chain of Custody Form</vt:lpstr>
      <vt:lpstr>        Sample  Chain of Custody Form</vt:lpstr>
      <vt:lpstr>Digital Forensic Tools</vt:lpstr>
      <vt:lpstr>Pulling the Plug on a Live System?</vt:lpstr>
      <vt:lpstr>Collecting RAM from a Live Machine</vt:lpstr>
      <vt:lpstr>RAM Capture Tools</vt:lpstr>
      <vt:lpstr>Disk Imaging Tools</vt:lpstr>
      <vt:lpstr>Hardware or Software Write-Blockers</vt:lpstr>
      <vt:lpstr>Clone Drive or Software Image</vt:lpstr>
      <vt:lpstr>Case Scenario</vt:lpstr>
      <vt:lpstr>Managing Case Evidence</vt:lpstr>
      <vt:lpstr>BlackLight Case Manager</vt:lpstr>
      <vt:lpstr>Starting a New Case</vt:lpstr>
      <vt:lpstr>The Case Info</vt:lpstr>
      <vt:lpstr>The Case Info</vt:lpstr>
      <vt:lpstr>BlackLight Time Zone Settings</vt:lpstr>
      <vt:lpstr>Adding Evidence to the Case</vt:lpstr>
      <vt:lpstr>Disk Image Formats</vt:lpstr>
      <vt:lpstr>iOS Image Formats</vt:lpstr>
      <vt:lpstr>Adding Evidence to the Case</vt:lpstr>
      <vt:lpstr>Adding a Disk Image</vt:lpstr>
      <vt:lpstr>Unallocated Space</vt:lpstr>
      <vt:lpstr>Processing Options</vt:lpstr>
      <vt:lpstr>Enter an Evidence ID</vt:lpstr>
      <vt:lpstr>Run Pending Processes</vt:lpstr>
      <vt:lpstr>Hash Sets</vt:lpstr>
      <vt:lpstr>Additional Hash Sets</vt:lpstr>
      <vt:lpstr>Processing the Evidence</vt:lpstr>
      <vt:lpstr>Run Pending Processes</vt:lpstr>
      <vt:lpstr>Filtering</vt:lpstr>
      <vt:lpstr>Geolocation </vt:lpstr>
      <vt:lpstr>Write the Report</vt:lpstr>
      <vt:lpstr>Careers in Forensics</vt:lpstr>
      <vt:lpstr>Industry Certifications Benefits</vt:lpstr>
      <vt:lpstr>Industry Certifications</vt:lpstr>
      <vt:lpstr>Thank You Contact  Deanne Wesley dwesley@forsythtech.edu Francisco Salinas  fsalinas@southtexascollege.edu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2016-04-05T15:31:47Z</dcterms:created>
  <dcterms:modified xsi:type="dcterms:W3CDTF">2016-04-05T15:58:58Z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